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142532415" r:id="rId3"/>
    <p:sldId id="2142532410" r:id="rId4"/>
    <p:sldId id="2142532416" r:id="rId5"/>
    <p:sldId id="2142532432" r:id="rId6"/>
    <p:sldId id="2142532431" r:id="rId7"/>
    <p:sldId id="2142532418" r:id="rId8"/>
    <p:sldId id="2142532424" r:id="rId9"/>
    <p:sldId id="2142532417" r:id="rId10"/>
    <p:sldId id="2142532419" r:id="rId11"/>
    <p:sldId id="2142532423" r:id="rId12"/>
    <p:sldId id="2142532420" r:id="rId13"/>
    <p:sldId id="2142532421" r:id="rId14"/>
    <p:sldId id="2142532422" r:id="rId15"/>
    <p:sldId id="2142532433" r:id="rId16"/>
    <p:sldId id="2142532429" r:id="rId17"/>
    <p:sldId id="2142532430" r:id="rId18"/>
    <p:sldId id="2142532428" r:id="rId19"/>
    <p:sldId id="2142532425" r:id="rId20"/>
    <p:sldId id="214253242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73686B-E4EC-4E7B-8009-A9794CAA3D5D}" v="32" dt="2024-05-20T14:07:38.7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5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20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007B-4404-4B07-B657-30F9754A30A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D0F32-AE28-4010-9F73-62B888B06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4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jp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8FFD-BB04-A284-56FF-355D75E07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6B104-05BF-3CE8-AEA8-7064FF934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A94CF-34B9-6491-83DC-2CEA0936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FF091-0E97-ED37-B883-0048AD88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00D36-5A80-138F-20C0-2EB1C632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1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3411-850B-7B69-1C87-C08088A7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69E4E-7DF0-C1AF-1DA8-A790D4F3C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69B7A-3EF0-E13E-4959-2A52F356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9A4C2-A19D-B60E-BBF4-25C47610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F3DC3-BE1E-6F04-C933-3B371F7E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0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82A24-E19D-51A5-1792-538733050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71F29-4E2E-7E17-3DE7-9A04F3D70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5DFBD-58B2-9566-C9A3-AD2E6BC2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2472-0933-5042-CA64-C8A68A92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DAA74-DC1D-A45A-D2F1-C3B612BD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0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8ED-1531-486A-A671-D18711B478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0779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2807B7-DE13-4A56-9011-FC9C05D3A5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775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BD0CECEE-6379-4C70-9283-AA40D8233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27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E4EC594C-8F1D-403A-BD67-16F41EF06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Two people looking at a computer screen&#10;">
            <a:extLst>
              <a:ext uri="{FF2B5EF4-FFF2-40B4-BE49-F238E27FC236}">
                <a16:creationId xmlns:a16="http://schemas.microsoft.com/office/drawing/2014/main" id="{C8E48462-410F-4BD4-912C-73CAF94C1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57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Two people looking at a computer screen&#10;">
            <a:extLst>
              <a:ext uri="{FF2B5EF4-FFF2-40B4-BE49-F238E27FC236}">
                <a16:creationId xmlns:a16="http://schemas.microsoft.com/office/drawing/2014/main" id="{67AE355B-EFD6-4F9B-9647-C3AD81D2CB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9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D9A5DB06-CA2E-42DD-BF08-BFDF9AEDDE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1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7363045C-53D3-46A4-A40D-1AB2A5D42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D8D-6FFA-726E-7572-29C9B9C3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BEAF-60AC-4717-4022-0A08C517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5F7A9-97AC-AE1B-2C1D-67D96A7B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C318A-329A-CC53-9A6F-EF91D659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7EE93-4B68-CDD4-2634-B490A883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81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17248A80-2E58-49E8-9230-E05FE2C79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9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649BB261-65DE-4F53-B8F8-DCF2647A3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A person sitting at a table with a computer in front of a window&#10;">
            <a:extLst>
              <a:ext uri="{FF2B5EF4-FFF2-40B4-BE49-F238E27FC236}">
                <a16:creationId xmlns:a16="http://schemas.microsoft.com/office/drawing/2014/main" id="{01E92E01-7732-4AD0-928A-10630D0CA6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11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sitting at a table with a computer in front of a window&#10;">
            <a:extLst>
              <a:ext uri="{FF2B5EF4-FFF2-40B4-BE49-F238E27FC236}">
                <a16:creationId xmlns:a16="http://schemas.microsoft.com/office/drawing/2014/main" id="{8E02C7C9-5ACE-4046-8576-3941E415F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850ED6A-DB92-4C7A-94EE-B879BEC0D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42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09F1E86-46AC-4579-ABA5-73E3B4CAE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sitting in front of a computer with Teams screen.&#10;">
            <a:extLst>
              <a:ext uri="{FF2B5EF4-FFF2-40B4-BE49-F238E27FC236}">
                <a16:creationId xmlns:a16="http://schemas.microsoft.com/office/drawing/2014/main" id="{DEF4BC1C-CD11-499D-885F-8149F24F32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93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9" name="Picture 8" descr="A person sitting in front of a computer with Teams screen.&#10;">
            <a:extLst>
              <a:ext uri="{FF2B5EF4-FFF2-40B4-BE49-F238E27FC236}">
                <a16:creationId xmlns:a16="http://schemas.microsoft.com/office/drawing/2014/main" id="{369E485D-C017-4A9F-81AE-E784F9BCE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wind turbine farm.">
            <a:extLst>
              <a:ext uri="{FF2B5EF4-FFF2-40B4-BE49-F238E27FC236}">
                <a16:creationId xmlns:a16="http://schemas.microsoft.com/office/drawing/2014/main" id="{F0B1500B-EDA6-44EE-AF52-9962FE1DD9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4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wind turbine farm.">
            <a:extLst>
              <a:ext uri="{FF2B5EF4-FFF2-40B4-BE49-F238E27FC236}">
                <a16:creationId xmlns:a16="http://schemas.microsoft.com/office/drawing/2014/main" id="{70DA8B1C-E4AF-4CA8-BF31-E791527952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3C1-73CF-8DF0-0EEE-733DBAC7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F07CC-E3AE-8C88-3B51-0899A0FDD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92D7-578E-B698-635A-AD3BF9C3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4471F-B932-DD3F-F7CD-8B3C1835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873A8-4344-711D-EA6F-92C4C1B9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18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Woman wearing HoloLens working on an engine.">
            <a:extLst>
              <a:ext uri="{FF2B5EF4-FFF2-40B4-BE49-F238E27FC236}">
                <a16:creationId xmlns:a16="http://schemas.microsoft.com/office/drawing/2014/main" id="{BC372F5E-C876-4BD8-B197-2E434E224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754" r="1359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38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6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Manufacturing factory floor&#10;">
            <a:extLst>
              <a:ext uri="{FF2B5EF4-FFF2-40B4-BE49-F238E27FC236}">
                <a16:creationId xmlns:a16="http://schemas.microsoft.com/office/drawing/2014/main" id="{C52474CA-14F8-447F-8510-9655A1FB4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4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Manufacturing factory floor&#10;">
            <a:extLst>
              <a:ext uri="{FF2B5EF4-FFF2-40B4-BE49-F238E27FC236}">
                <a16:creationId xmlns:a16="http://schemas.microsoft.com/office/drawing/2014/main" id="{72229B92-1061-467C-BBD4-04315CCF2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using a computer and wearing a mask.&#10;&#10;">
            <a:extLst>
              <a:ext uri="{FF2B5EF4-FFF2-40B4-BE49-F238E27FC236}">
                <a16:creationId xmlns:a16="http://schemas.microsoft.com/office/drawing/2014/main" id="{3109D5BE-75B0-4E15-ADD2-856974AF53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46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using a computer and wearing a mask.&#10;&#10;">
            <a:extLst>
              <a:ext uri="{FF2B5EF4-FFF2-40B4-BE49-F238E27FC236}">
                <a16:creationId xmlns:a16="http://schemas.microsoft.com/office/drawing/2014/main" id="{424B57D9-0EA9-433A-8C9F-A17ECA59B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6175A18B-905D-4056-B614-2BFA55FC41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8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3E93AB52-8A13-4D82-B7E6-29564B592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holding a tablet computer in an office building.&#10;">
            <a:extLst>
              <a:ext uri="{FF2B5EF4-FFF2-40B4-BE49-F238E27FC236}">
                <a16:creationId xmlns:a16="http://schemas.microsoft.com/office/drawing/2014/main" id="{D7852733-E3B5-4796-B95A-BB483403D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7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A person holding a tablet computer in an office building.&#10;">
            <a:extLst>
              <a:ext uri="{FF2B5EF4-FFF2-40B4-BE49-F238E27FC236}">
                <a16:creationId xmlns:a16="http://schemas.microsoft.com/office/drawing/2014/main" id="{1626BE3D-2164-45CB-B2DD-5B09710F2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BEAE-5B70-CE1B-2BF7-5522886E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5E7F9-380D-0AF7-F056-687444827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3A7C9-0087-89DB-A938-38BCD839C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35B2E-AA38-DBFA-24EC-E351140B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ACD75-CF6B-F2E6-6049-892571EB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1088B-FD87-4FD2-EF5C-933F5857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806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 descr="Two people meeting in a conference room with masks.">
            <a:extLst>
              <a:ext uri="{FF2B5EF4-FFF2-40B4-BE49-F238E27FC236}">
                <a16:creationId xmlns:a16="http://schemas.microsoft.com/office/drawing/2014/main" id="{91AEBA32-8F63-4E43-B52B-77647C7CA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3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Two people meeting in a conference room with masks.">
            <a:extLst>
              <a:ext uri="{FF2B5EF4-FFF2-40B4-BE49-F238E27FC236}">
                <a16:creationId xmlns:a16="http://schemas.microsoft.com/office/drawing/2014/main" id="{2AF824F0-A593-43FD-8AF6-E775620142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7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1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39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44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64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73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58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76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3120-821A-2966-D99E-BC38BFD2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51B02-F023-3D34-BD28-2DDA1267E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01985-F692-FDAE-AB3B-6CEECF86B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9E086-C0D5-A6E5-7A55-25C7169E9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C5110-9896-2F6D-E4D0-44A7422E4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8F1F24-0E5B-D752-F149-2713F446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C7921-FA01-C424-1604-8FDF9207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49A40-EF7D-3B66-04B8-F7C07D42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33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75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83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26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30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86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84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421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iagona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745737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C256F-5E96-4FBB-9716-7513A1C6274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120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1" pos="2993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67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onal Right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745738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329700E-8602-48B7-B5D9-EEDEF089043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3FC06-DEAF-44A6-AE44-1424370CF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0141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5ACBF0"/>
          </p15:clr>
        </p15:guide>
        <p15:guide id="6" pos="33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C632-D3AD-78FE-761F-FEC79481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79C9F-94EC-8877-97FD-F4D888FB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561AA-057E-9D5D-050F-FF7EEF66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1E0D6-1608-9B9B-409B-8EBCE531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793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99352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0412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05307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065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35950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46413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5305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06043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9791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8567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0FE51-F187-46DD-7FB3-76EC3575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B0C5C-1390-5896-4953-7E969786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1F3E2-2495-3F04-9F87-8DD667DF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169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2003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260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7958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7664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443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29138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548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6564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609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247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0DCD-3D71-18F3-AB2A-8123A28A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362C6-C19D-BCE2-DC91-E1751A30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58D25-1EE1-3DF8-E0B1-A8F75DCA2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DC3CD-CD38-E789-F5BD-FD3FE99B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44218-8391-6314-716C-7B406DB4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4C04-6F60-95A7-42B3-27175298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0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26227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6469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9370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1350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518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79667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3076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2728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251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84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0959-2A56-714C-587E-654FF64F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7F879-E59F-CFC2-1C7F-998D1F386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65A66-7349-AD45-21D8-1FE65E535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5E59E-E01A-DCA0-A461-E7D4ACDF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BCCC7-E028-BBA5-A0DA-A83202B33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E7F1D-8938-0F92-FEAB-917BA964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589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1221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D2204-858D-759A-8E7E-73EDE03E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A164-1139-162D-974C-5D9460168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B2A27-C8E5-4839-D950-C4F9E10AF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B6387-D14D-8DB7-6FE1-316C99E9F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D3DF4-72E3-1EE2-C664-FC7C0FC27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3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5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57.png"/><Relationship Id="rId18" Type="http://schemas.openxmlformats.org/officeDocument/2006/relationships/image" Target="../media/image69.png"/><Relationship Id="rId3" Type="http://schemas.openxmlformats.org/officeDocument/2006/relationships/image" Target="../media/image50.svg"/><Relationship Id="rId7" Type="http://schemas.openxmlformats.org/officeDocument/2006/relationships/image" Target="../media/image52.svg"/><Relationship Id="rId12" Type="http://schemas.openxmlformats.org/officeDocument/2006/relationships/image" Target="../media/image91.svg"/><Relationship Id="rId17" Type="http://schemas.openxmlformats.org/officeDocument/2006/relationships/image" Target="../media/image68.png"/><Relationship Id="rId2" Type="http://schemas.openxmlformats.org/officeDocument/2006/relationships/image" Target="../media/image49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90.png"/><Relationship Id="rId5" Type="http://schemas.openxmlformats.org/officeDocument/2006/relationships/image" Target="../media/image64.svg"/><Relationship Id="rId15" Type="http://schemas.openxmlformats.org/officeDocument/2006/relationships/image" Target="../media/image94.png"/><Relationship Id="rId10" Type="http://schemas.openxmlformats.org/officeDocument/2006/relationships/image" Target="../media/image54.svg"/><Relationship Id="rId19" Type="http://schemas.openxmlformats.org/officeDocument/2006/relationships/image" Target="../media/image70.png"/><Relationship Id="rId4" Type="http://schemas.openxmlformats.org/officeDocument/2006/relationships/image" Target="../media/image63.png"/><Relationship Id="rId9" Type="http://schemas.openxmlformats.org/officeDocument/2006/relationships/image" Target="../media/image53.png"/><Relationship Id="rId14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64.svg"/><Relationship Id="rId18" Type="http://schemas.openxmlformats.org/officeDocument/2006/relationships/image" Target="../media/image91.svg"/><Relationship Id="rId3" Type="http://schemas.openxmlformats.org/officeDocument/2006/relationships/image" Target="../media/image49.png"/><Relationship Id="rId21" Type="http://schemas.openxmlformats.org/officeDocument/2006/relationships/image" Target="../media/image89.png"/><Relationship Id="rId7" Type="http://schemas.openxmlformats.org/officeDocument/2006/relationships/image" Target="../media/image84.jpeg"/><Relationship Id="rId12" Type="http://schemas.openxmlformats.org/officeDocument/2006/relationships/image" Target="../media/image63.png"/><Relationship Id="rId17" Type="http://schemas.openxmlformats.org/officeDocument/2006/relationships/image" Target="../media/image90.png"/><Relationship Id="rId2" Type="http://schemas.openxmlformats.org/officeDocument/2006/relationships/image" Target="../media/image48.png"/><Relationship Id="rId16" Type="http://schemas.openxmlformats.org/officeDocument/2006/relationships/image" Target="../media/image52.svg"/><Relationship Id="rId20" Type="http://schemas.openxmlformats.org/officeDocument/2006/relationships/image" Target="../media/image8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11" Type="http://schemas.openxmlformats.org/officeDocument/2006/relationships/image" Target="../media/image59.svg"/><Relationship Id="rId5" Type="http://schemas.openxmlformats.org/officeDocument/2006/relationships/image" Target="../media/image53.png"/><Relationship Id="rId15" Type="http://schemas.openxmlformats.org/officeDocument/2006/relationships/image" Target="../media/image51.png"/><Relationship Id="rId10" Type="http://schemas.openxmlformats.org/officeDocument/2006/relationships/image" Target="../media/image58.png"/><Relationship Id="rId19" Type="http://schemas.openxmlformats.org/officeDocument/2006/relationships/image" Target="../media/image87.png"/><Relationship Id="rId4" Type="http://schemas.openxmlformats.org/officeDocument/2006/relationships/image" Target="../media/image50.svg"/><Relationship Id="rId9" Type="http://schemas.openxmlformats.org/officeDocument/2006/relationships/image" Target="../media/image83.svg"/><Relationship Id="rId1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53.png"/><Relationship Id="rId18" Type="http://schemas.openxmlformats.org/officeDocument/2006/relationships/image" Target="../media/image87.png"/><Relationship Id="rId3" Type="http://schemas.openxmlformats.org/officeDocument/2006/relationships/image" Target="../media/image49.png"/><Relationship Id="rId7" Type="http://schemas.openxmlformats.org/officeDocument/2006/relationships/image" Target="../media/image58.png"/><Relationship Id="rId12" Type="http://schemas.openxmlformats.org/officeDocument/2006/relationships/image" Target="../media/image52.svg"/><Relationship Id="rId17" Type="http://schemas.openxmlformats.org/officeDocument/2006/relationships/image" Target="../media/image91.svg"/><Relationship Id="rId2" Type="http://schemas.openxmlformats.org/officeDocument/2006/relationships/image" Target="../media/image48.png"/><Relationship Id="rId16" Type="http://schemas.openxmlformats.org/officeDocument/2006/relationships/image" Target="../media/image90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51.png"/><Relationship Id="rId5" Type="http://schemas.openxmlformats.org/officeDocument/2006/relationships/image" Target="../media/image82.png"/><Relationship Id="rId15" Type="http://schemas.openxmlformats.org/officeDocument/2006/relationships/image" Target="../media/image86.png"/><Relationship Id="rId10" Type="http://schemas.openxmlformats.org/officeDocument/2006/relationships/image" Target="../media/image64.svg"/><Relationship Id="rId19" Type="http://schemas.openxmlformats.org/officeDocument/2006/relationships/image" Target="../media/image88.svg"/><Relationship Id="rId4" Type="http://schemas.openxmlformats.org/officeDocument/2006/relationships/image" Target="../media/image50.svg"/><Relationship Id="rId9" Type="http://schemas.openxmlformats.org/officeDocument/2006/relationships/image" Target="../media/image63.png"/><Relationship Id="rId14" Type="http://schemas.openxmlformats.org/officeDocument/2006/relationships/image" Target="../media/image5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81.png"/><Relationship Id="rId3" Type="http://schemas.openxmlformats.org/officeDocument/2006/relationships/image" Target="../media/image50.svg"/><Relationship Id="rId7" Type="http://schemas.openxmlformats.org/officeDocument/2006/relationships/image" Target="../media/image58.png"/><Relationship Id="rId12" Type="http://schemas.openxmlformats.org/officeDocument/2006/relationships/image" Target="../media/image6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svg"/><Relationship Id="rId11" Type="http://schemas.openxmlformats.org/officeDocument/2006/relationships/image" Target="../media/image56.svg"/><Relationship Id="rId5" Type="http://schemas.openxmlformats.org/officeDocument/2006/relationships/image" Target="../media/image63.png"/><Relationship Id="rId10" Type="http://schemas.openxmlformats.org/officeDocument/2006/relationships/image" Target="../media/image55.png"/><Relationship Id="rId4" Type="http://schemas.openxmlformats.org/officeDocument/2006/relationships/image" Target="../media/image48.png"/><Relationship Id="rId9" Type="http://schemas.openxmlformats.org/officeDocument/2006/relationships/image" Target="../media/image9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81.png"/><Relationship Id="rId3" Type="http://schemas.openxmlformats.org/officeDocument/2006/relationships/image" Target="../media/image50.svg"/><Relationship Id="rId7" Type="http://schemas.openxmlformats.org/officeDocument/2006/relationships/image" Target="../media/image58.png"/><Relationship Id="rId12" Type="http://schemas.openxmlformats.org/officeDocument/2006/relationships/image" Target="../media/image6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svg"/><Relationship Id="rId11" Type="http://schemas.openxmlformats.org/officeDocument/2006/relationships/image" Target="../media/image56.svg"/><Relationship Id="rId5" Type="http://schemas.openxmlformats.org/officeDocument/2006/relationships/image" Target="../media/image63.png"/><Relationship Id="rId10" Type="http://schemas.openxmlformats.org/officeDocument/2006/relationships/image" Target="../media/image55.png"/><Relationship Id="rId4" Type="http://schemas.openxmlformats.org/officeDocument/2006/relationships/image" Target="../media/image48.png"/><Relationship Id="rId9" Type="http://schemas.openxmlformats.org/officeDocument/2006/relationships/image" Target="../media/image9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jpeg"/><Relationship Id="rId3" Type="http://schemas.openxmlformats.org/officeDocument/2006/relationships/image" Target="../media/image50.svg"/><Relationship Id="rId7" Type="http://schemas.openxmlformats.org/officeDocument/2006/relationships/image" Target="../media/image97.svg"/><Relationship Id="rId12" Type="http://schemas.openxmlformats.org/officeDocument/2006/relationships/image" Target="../media/image10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svg"/><Relationship Id="rId5" Type="http://schemas.openxmlformats.org/officeDocument/2006/relationships/image" Target="../media/image37.svg"/><Relationship Id="rId10" Type="http://schemas.openxmlformats.org/officeDocument/2006/relationships/image" Target="../media/image100.png"/><Relationship Id="rId4" Type="http://schemas.openxmlformats.org/officeDocument/2006/relationships/image" Target="../media/image36.png"/><Relationship Id="rId9" Type="http://schemas.openxmlformats.org/officeDocument/2006/relationships/image" Target="../media/image99.svg"/><Relationship Id="rId1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106.png"/><Relationship Id="rId26" Type="http://schemas.openxmlformats.org/officeDocument/2006/relationships/image" Target="../media/image82.png"/><Relationship Id="rId3" Type="http://schemas.openxmlformats.org/officeDocument/2006/relationships/image" Target="../media/image63.png"/><Relationship Id="rId21" Type="http://schemas.openxmlformats.org/officeDocument/2006/relationships/image" Target="../media/image109.svg"/><Relationship Id="rId34" Type="http://schemas.openxmlformats.org/officeDocument/2006/relationships/image" Target="../media/image90.png"/><Relationship Id="rId7" Type="http://schemas.openxmlformats.org/officeDocument/2006/relationships/image" Target="../media/image58.png"/><Relationship Id="rId12" Type="http://schemas.openxmlformats.org/officeDocument/2006/relationships/image" Target="../media/image54.svg"/><Relationship Id="rId17" Type="http://schemas.openxmlformats.org/officeDocument/2006/relationships/image" Target="../media/image105.svg"/><Relationship Id="rId25" Type="http://schemas.openxmlformats.org/officeDocument/2006/relationships/image" Target="../media/image113.svg"/><Relationship Id="rId33" Type="http://schemas.openxmlformats.org/officeDocument/2006/relationships/image" Target="../media/image81.png"/><Relationship Id="rId2" Type="http://schemas.openxmlformats.org/officeDocument/2006/relationships/image" Target="../media/image48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11" Type="http://schemas.openxmlformats.org/officeDocument/2006/relationships/image" Target="../media/image53.png"/><Relationship Id="rId24" Type="http://schemas.openxmlformats.org/officeDocument/2006/relationships/image" Target="../media/image112.png"/><Relationship Id="rId32" Type="http://schemas.openxmlformats.org/officeDocument/2006/relationships/image" Target="../media/image70.png"/><Relationship Id="rId5" Type="http://schemas.openxmlformats.org/officeDocument/2006/relationships/image" Target="../media/image49.png"/><Relationship Id="rId15" Type="http://schemas.openxmlformats.org/officeDocument/2006/relationships/image" Target="../media/image78.png"/><Relationship Id="rId23" Type="http://schemas.openxmlformats.org/officeDocument/2006/relationships/image" Target="../media/image111.svg"/><Relationship Id="rId28" Type="http://schemas.openxmlformats.org/officeDocument/2006/relationships/image" Target="../media/image68.png"/><Relationship Id="rId10" Type="http://schemas.openxmlformats.org/officeDocument/2006/relationships/image" Target="../media/image52.svg"/><Relationship Id="rId19" Type="http://schemas.openxmlformats.org/officeDocument/2006/relationships/image" Target="../media/image107.svg"/><Relationship Id="rId31" Type="http://schemas.openxmlformats.org/officeDocument/2006/relationships/image" Target="../media/image69.png"/><Relationship Id="rId4" Type="http://schemas.openxmlformats.org/officeDocument/2006/relationships/image" Target="../media/image64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Relationship Id="rId22" Type="http://schemas.openxmlformats.org/officeDocument/2006/relationships/image" Target="../media/image110.png"/><Relationship Id="rId27" Type="http://schemas.openxmlformats.org/officeDocument/2006/relationships/image" Target="../media/image83.svg"/><Relationship Id="rId30" Type="http://schemas.openxmlformats.org/officeDocument/2006/relationships/image" Target="../media/image72.png"/><Relationship Id="rId35" Type="http://schemas.openxmlformats.org/officeDocument/2006/relationships/image" Target="../media/image91.svg"/><Relationship Id="rId8" Type="http://schemas.openxmlformats.org/officeDocument/2006/relationships/image" Target="../media/image5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0.svg"/><Relationship Id="rId7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48.png"/><Relationship Id="rId9" Type="http://schemas.openxmlformats.org/officeDocument/2006/relationships/image" Target="../media/image9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89.png"/><Relationship Id="rId3" Type="http://schemas.openxmlformats.org/officeDocument/2006/relationships/image" Target="../media/image50.svg"/><Relationship Id="rId7" Type="http://schemas.openxmlformats.org/officeDocument/2006/relationships/image" Target="../media/image58.png"/><Relationship Id="rId12" Type="http://schemas.openxmlformats.org/officeDocument/2006/relationships/image" Target="../media/image88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svg"/><Relationship Id="rId11" Type="http://schemas.openxmlformats.org/officeDocument/2006/relationships/image" Target="../media/image87.png"/><Relationship Id="rId5" Type="http://schemas.openxmlformats.org/officeDocument/2006/relationships/image" Target="../media/image63.png"/><Relationship Id="rId10" Type="http://schemas.openxmlformats.org/officeDocument/2006/relationships/image" Target="../media/image114.emf"/><Relationship Id="rId4" Type="http://schemas.openxmlformats.org/officeDocument/2006/relationships/image" Target="../media/image48.png"/><Relationship Id="rId9" Type="http://schemas.openxmlformats.org/officeDocument/2006/relationships/image" Target="../media/image95.emf"/><Relationship Id="rId1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5.sv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17" Type="http://schemas.openxmlformats.org/officeDocument/2006/relationships/image" Target="../media/image59.svg"/><Relationship Id="rId25" Type="http://schemas.openxmlformats.org/officeDocument/2006/relationships/image" Target="../media/image67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jpeg"/><Relationship Id="rId5" Type="http://schemas.openxmlformats.org/officeDocument/2006/relationships/image" Target="../media/image47.svg"/><Relationship Id="rId15" Type="http://schemas.openxmlformats.org/officeDocument/2006/relationships/image" Target="../media/image57.png"/><Relationship Id="rId23" Type="http://schemas.openxmlformats.org/officeDocument/2006/relationships/image" Target="../media/image65.jpeg"/><Relationship Id="rId28" Type="http://schemas.openxmlformats.org/officeDocument/2006/relationships/image" Target="../media/image70.png"/><Relationship Id="rId10" Type="http://schemas.openxmlformats.org/officeDocument/2006/relationships/image" Target="../media/image52.sv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svg"/><Relationship Id="rId22" Type="http://schemas.openxmlformats.org/officeDocument/2006/relationships/image" Target="../media/image64.svg"/><Relationship Id="rId27" Type="http://schemas.openxmlformats.org/officeDocument/2006/relationships/image" Target="../media/image69.png"/><Relationship Id="rId30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0.svg"/><Relationship Id="rId7" Type="http://schemas.openxmlformats.org/officeDocument/2006/relationships/image" Target="../media/image7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70.png"/><Relationship Id="rId3" Type="http://schemas.openxmlformats.org/officeDocument/2006/relationships/image" Target="../media/image50.svg"/><Relationship Id="rId7" Type="http://schemas.openxmlformats.org/officeDocument/2006/relationships/image" Target="../media/image55.png"/><Relationship Id="rId12" Type="http://schemas.openxmlformats.org/officeDocument/2006/relationships/image" Target="../media/image6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2.png"/><Relationship Id="rId5" Type="http://schemas.openxmlformats.org/officeDocument/2006/relationships/image" Target="../media/image79.jpeg"/><Relationship Id="rId10" Type="http://schemas.openxmlformats.org/officeDocument/2006/relationships/image" Target="../media/image71.png"/><Relationship Id="rId4" Type="http://schemas.openxmlformats.org/officeDocument/2006/relationships/image" Target="../media/image48.png"/><Relationship Id="rId9" Type="http://schemas.openxmlformats.org/officeDocument/2006/relationships/image" Target="../media/image68.png"/><Relationship Id="rId1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9.png"/><Relationship Id="rId3" Type="http://schemas.openxmlformats.org/officeDocument/2006/relationships/image" Target="../media/image85.png"/><Relationship Id="rId7" Type="http://schemas.openxmlformats.org/officeDocument/2006/relationships/image" Target="../media/image54.svg"/><Relationship Id="rId12" Type="http://schemas.openxmlformats.org/officeDocument/2006/relationships/image" Target="../media/image89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88.svg"/><Relationship Id="rId5" Type="http://schemas.openxmlformats.org/officeDocument/2006/relationships/image" Target="../media/image52.svg"/><Relationship Id="rId10" Type="http://schemas.openxmlformats.org/officeDocument/2006/relationships/image" Target="../media/image87.png"/><Relationship Id="rId4" Type="http://schemas.openxmlformats.org/officeDocument/2006/relationships/image" Target="../media/image51.png"/><Relationship Id="rId9" Type="http://schemas.openxmlformats.org/officeDocument/2006/relationships/image" Target="../media/image86.png"/><Relationship Id="rId14" Type="http://schemas.openxmlformats.org/officeDocument/2006/relationships/image" Target="../media/image5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64.svg"/><Relationship Id="rId18" Type="http://schemas.openxmlformats.org/officeDocument/2006/relationships/image" Target="../media/image91.svg"/><Relationship Id="rId3" Type="http://schemas.openxmlformats.org/officeDocument/2006/relationships/image" Target="../media/image49.png"/><Relationship Id="rId7" Type="http://schemas.openxmlformats.org/officeDocument/2006/relationships/image" Target="../media/image84.jpeg"/><Relationship Id="rId12" Type="http://schemas.openxmlformats.org/officeDocument/2006/relationships/image" Target="../media/image63.png"/><Relationship Id="rId17" Type="http://schemas.openxmlformats.org/officeDocument/2006/relationships/image" Target="../media/image90.png"/><Relationship Id="rId2" Type="http://schemas.openxmlformats.org/officeDocument/2006/relationships/image" Target="../media/image48.png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11" Type="http://schemas.openxmlformats.org/officeDocument/2006/relationships/image" Target="../media/image59.svg"/><Relationship Id="rId5" Type="http://schemas.openxmlformats.org/officeDocument/2006/relationships/image" Target="../media/image53.png"/><Relationship Id="rId15" Type="http://schemas.openxmlformats.org/officeDocument/2006/relationships/image" Target="../media/image51.png"/><Relationship Id="rId10" Type="http://schemas.openxmlformats.org/officeDocument/2006/relationships/image" Target="../media/image58.png"/><Relationship Id="rId4" Type="http://schemas.openxmlformats.org/officeDocument/2006/relationships/image" Target="../media/image50.svg"/><Relationship Id="rId9" Type="http://schemas.openxmlformats.org/officeDocument/2006/relationships/image" Target="../media/image83.svg"/><Relationship Id="rId1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51.png"/><Relationship Id="rId18" Type="http://schemas.openxmlformats.org/officeDocument/2006/relationships/image" Target="../media/image87.png"/><Relationship Id="rId3" Type="http://schemas.openxmlformats.org/officeDocument/2006/relationships/image" Target="../media/image49.png"/><Relationship Id="rId7" Type="http://schemas.openxmlformats.org/officeDocument/2006/relationships/image" Target="../media/image82.png"/><Relationship Id="rId12" Type="http://schemas.openxmlformats.org/officeDocument/2006/relationships/image" Target="../media/image64.svg"/><Relationship Id="rId17" Type="http://schemas.openxmlformats.org/officeDocument/2006/relationships/image" Target="../media/image86.png"/><Relationship Id="rId2" Type="http://schemas.openxmlformats.org/officeDocument/2006/relationships/image" Target="../media/image48.png"/><Relationship Id="rId16" Type="http://schemas.openxmlformats.org/officeDocument/2006/relationships/image" Target="../media/image91.sv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11" Type="http://schemas.openxmlformats.org/officeDocument/2006/relationships/image" Target="../media/image63.png"/><Relationship Id="rId5" Type="http://schemas.openxmlformats.org/officeDocument/2006/relationships/image" Target="../media/image53.png"/><Relationship Id="rId15" Type="http://schemas.openxmlformats.org/officeDocument/2006/relationships/image" Target="../media/image90.png"/><Relationship Id="rId10" Type="http://schemas.openxmlformats.org/officeDocument/2006/relationships/image" Target="../media/image59.svg"/><Relationship Id="rId19" Type="http://schemas.openxmlformats.org/officeDocument/2006/relationships/image" Target="../media/image88.svg"/><Relationship Id="rId4" Type="http://schemas.openxmlformats.org/officeDocument/2006/relationships/image" Target="../media/image50.svg"/><Relationship Id="rId9" Type="http://schemas.openxmlformats.org/officeDocument/2006/relationships/image" Target="../media/image58.png"/><Relationship Id="rId14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ud computing icons and a lock&#10;&#10;Description automatically generated with medium confidence">
            <a:extLst>
              <a:ext uri="{FF2B5EF4-FFF2-40B4-BE49-F238E27FC236}">
                <a16:creationId xmlns:a16="http://schemas.microsoft.com/office/drawing/2014/main" id="{5EE6DC93-FF10-65AA-14F5-C14C2F09F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" y="0"/>
            <a:ext cx="12150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60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Box 108">
            <a:extLst>
              <a:ext uri="{FF2B5EF4-FFF2-40B4-BE49-F238E27FC236}">
                <a16:creationId xmlns:a16="http://schemas.microsoft.com/office/drawing/2014/main" id="{A7425DBA-EF7F-660C-AB6D-43593EA8D124}"/>
              </a:ext>
            </a:extLst>
          </p:cNvPr>
          <p:cNvSpPr txBox="1"/>
          <p:nvPr/>
        </p:nvSpPr>
        <p:spPr>
          <a:xfrm>
            <a:off x="2383235" y="6360759"/>
            <a:ext cx="8153283" cy="37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10 – Example design of Option 2 with FortiNet FortiGate NVAs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A2D2B08-1944-2D4A-F8C5-42EF7E0C5A53}"/>
              </a:ext>
            </a:extLst>
          </p:cNvPr>
          <p:cNvGrpSpPr/>
          <p:nvPr/>
        </p:nvGrpSpPr>
        <p:grpSpPr>
          <a:xfrm>
            <a:off x="391925" y="312204"/>
            <a:ext cx="11408150" cy="5825279"/>
            <a:chOff x="391925" y="312204"/>
            <a:chExt cx="11408150" cy="5825279"/>
          </a:xfrm>
        </p:grpSpPr>
        <p:pic>
          <p:nvPicPr>
            <p:cNvPr id="3" name="Graphic 2" descr="Azure VMware Solution Private Cloud">
              <a:extLst>
                <a:ext uri="{FF2B5EF4-FFF2-40B4-BE49-F238E27FC236}">
                  <a16:creationId xmlns:a16="http://schemas.microsoft.com/office/drawing/2014/main" id="{C2548248-1F8D-5EFB-AA62-589B4677B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1823" y="4929171"/>
              <a:ext cx="412833" cy="41283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387095-7D88-D582-3E94-14F2C0710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53764" y="4867444"/>
              <a:ext cx="4186105" cy="110799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3E20E-6A5F-0C63-9810-42E54EA538EF}"/>
                </a:ext>
              </a:extLst>
            </p:cNvPr>
            <p:cNvSpPr txBox="1"/>
            <p:nvPr/>
          </p:nvSpPr>
          <p:spPr>
            <a:xfrm>
              <a:off x="7942715" y="5050948"/>
              <a:ext cx="233397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VMware Solution Private Cloud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64996A-A045-BD27-45C6-8556854A920A}"/>
                </a:ext>
              </a:extLst>
            </p:cNvPr>
            <p:cNvSpPr txBox="1"/>
            <p:nvPr/>
          </p:nvSpPr>
          <p:spPr>
            <a:xfrm>
              <a:off x="9987896" y="5406514"/>
              <a:ext cx="123110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00" dirty="0"/>
                <a:t>VMware vSphere, vSAN</a:t>
              </a:r>
            </a:p>
            <a:p>
              <a:pPr algn="ctr"/>
              <a:r>
                <a:rPr lang="en-US" sz="1000" dirty="0"/>
                <a:t>&amp; NSX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8E4A37-6014-1EE1-8626-CBDD8FFB5953}"/>
                </a:ext>
              </a:extLst>
            </p:cNvPr>
            <p:cNvSpPr txBox="1"/>
            <p:nvPr/>
          </p:nvSpPr>
          <p:spPr>
            <a:xfrm>
              <a:off x="9681061" y="3797276"/>
              <a:ext cx="133184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/>
                <a:t>Dedicated Microsoft Enterprise Edge Router (D-MSEE)</a:t>
              </a:r>
            </a:p>
          </p:txBody>
        </p:sp>
        <p:pic>
          <p:nvPicPr>
            <p:cNvPr id="11" name="Graphic 1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F85BC58D-5060-F577-7A8B-4D5D4AFC9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12794" y="3797275"/>
              <a:ext cx="461666" cy="461666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1D79A0E-6DF8-EBF9-A786-2BEFB971A906}"/>
                </a:ext>
              </a:extLst>
            </p:cNvPr>
            <p:cNvCxnSpPr>
              <a:cxnSpLocks/>
              <a:stCxn id="4" idx="0"/>
              <a:endCxn id="11" idx="2"/>
            </p:cNvCxnSpPr>
            <p:nvPr/>
          </p:nvCxnSpPr>
          <p:spPr>
            <a:xfrm flipH="1" flipV="1">
              <a:off x="9443627" y="4258941"/>
              <a:ext cx="3190" cy="608503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グラフィックス 39" descr="Azure Virtual Network">
              <a:extLst>
                <a:ext uri="{FF2B5EF4-FFF2-40B4-BE49-F238E27FC236}">
                  <a16:creationId xmlns:a16="http://schemas.microsoft.com/office/drawing/2014/main" id="{C308A7AF-7116-A4CD-42DF-2091BD6D1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4624" y="3406303"/>
              <a:ext cx="411950" cy="41195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E14663-E9DE-BF14-9537-16636A9F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0757" y="3338639"/>
              <a:ext cx="4059682" cy="269387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93878F-A01E-E39F-94F1-66E166875F8F}"/>
                </a:ext>
              </a:extLst>
            </p:cNvPr>
            <p:cNvSpPr txBox="1"/>
            <p:nvPr/>
          </p:nvSpPr>
          <p:spPr>
            <a:xfrm>
              <a:off x="1184633" y="3528896"/>
              <a:ext cx="15693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Transit VNet (10.3.0.0/16)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EFB8C9-9EE2-E787-D046-57C1BD46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3400" y="3837143"/>
              <a:ext cx="409239" cy="207515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6FB023-ADF2-A77A-5531-1F6267941F9A}"/>
                </a:ext>
              </a:extLst>
            </p:cNvPr>
            <p:cNvSpPr txBox="1"/>
            <p:nvPr/>
          </p:nvSpPr>
          <p:spPr>
            <a:xfrm rot="5400000">
              <a:off x="588265" y="4490203"/>
              <a:ext cx="84638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ExternalSubnet</a:t>
              </a:r>
            </a:p>
            <a:p>
              <a:pPr algn="l"/>
              <a:r>
                <a:rPr lang="en-US" sz="1000" dirty="0"/>
                <a:t>(10.3.1.0/24)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BC1E39-BA62-7455-7678-0839A45A7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1837" y="3834462"/>
              <a:ext cx="409239" cy="207515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6BFEFF-2B36-50D4-2FD5-FBA0B1464F27}"/>
                </a:ext>
              </a:extLst>
            </p:cNvPr>
            <p:cNvSpPr txBox="1"/>
            <p:nvPr/>
          </p:nvSpPr>
          <p:spPr>
            <a:xfrm rot="5400000">
              <a:off x="2072080" y="4419393"/>
              <a:ext cx="82875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InternalSubnet</a:t>
              </a:r>
            </a:p>
            <a:p>
              <a:pPr algn="l"/>
              <a:r>
                <a:rPr lang="en-US" sz="1000" dirty="0"/>
                <a:t>(10.3.2.0/24)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D248578-E46E-7148-D51F-88F17A4DE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4544" y="3856391"/>
              <a:ext cx="363824" cy="257102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A891D37-EAAF-74A4-7237-FED5F13D2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36174" y="3834462"/>
              <a:ext cx="413315" cy="207515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C98D52-15B9-EAC9-AAB7-FDC83E18669A}"/>
                </a:ext>
              </a:extLst>
            </p:cNvPr>
            <p:cNvSpPr txBox="1"/>
            <p:nvPr/>
          </p:nvSpPr>
          <p:spPr>
            <a:xfrm rot="5400000">
              <a:off x="2569145" y="4455427"/>
              <a:ext cx="94737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ProtectedSubnet</a:t>
              </a:r>
            </a:p>
            <a:p>
              <a:pPr algn="l"/>
              <a:r>
                <a:rPr lang="en-US" sz="1000" dirty="0"/>
                <a:t>(10.3.0.0/24)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8AA040E-EC01-96D0-35B8-295D5CAA5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45145" y="3834462"/>
              <a:ext cx="410935" cy="207515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C2C68D-AB5F-71F7-8BBF-0C81AACD8490}"/>
                </a:ext>
              </a:extLst>
            </p:cNvPr>
            <p:cNvSpPr txBox="1"/>
            <p:nvPr/>
          </p:nvSpPr>
          <p:spPr>
            <a:xfrm rot="5400000">
              <a:off x="3006393" y="4606960"/>
              <a:ext cx="108843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RouteServerSubnet</a:t>
              </a:r>
            </a:p>
            <a:p>
              <a:pPr algn="l"/>
              <a:r>
                <a:rPr lang="en-US" sz="1000" dirty="0"/>
                <a:t>(10.3.3.0/24)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750A34-7A04-AD4E-E397-2365E97511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02676" y="3834462"/>
              <a:ext cx="404976" cy="207515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354672-E448-E39E-2A3B-7BDA0FF7054B}"/>
                </a:ext>
              </a:extLst>
            </p:cNvPr>
            <p:cNvSpPr txBox="1"/>
            <p:nvPr/>
          </p:nvSpPr>
          <p:spPr>
            <a:xfrm rot="5400000">
              <a:off x="3662735" y="4500869"/>
              <a:ext cx="88485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GatewaySubnet</a:t>
              </a:r>
            </a:p>
            <a:p>
              <a:pPr algn="l"/>
              <a:r>
                <a:rPr lang="en-US" sz="1000" dirty="0"/>
                <a:t>(10.3.4.0/24)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ECE96D6-BCF8-2970-6197-79BCFD778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1523" y="3856391"/>
              <a:ext cx="363824" cy="25710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11731C3-3C59-8BFE-8080-C6BB20686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60919" y="3853709"/>
              <a:ext cx="363824" cy="25710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6B22B19-772D-A379-4B82-1EAF84236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68700" y="3853709"/>
              <a:ext cx="363824" cy="25710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C84299D-6E2B-7A1D-CBBF-54061AE29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23252" y="3853709"/>
              <a:ext cx="363824" cy="257102"/>
            </a:xfrm>
            <a:prstGeom prst="rect">
              <a:avLst/>
            </a:prstGeom>
          </p:spPr>
        </p:pic>
        <p:pic>
          <p:nvPicPr>
            <p:cNvPr id="31" name="グラフィックス 77" descr="Azure Virtual Network Gateway">
              <a:extLst>
                <a:ext uri="{FF2B5EF4-FFF2-40B4-BE49-F238E27FC236}">
                  <a16:creationId xmlns:a16="http://schemas.microsoft.com/office/drawing/2014/main" id="{F2E5E6FA-4805-6BF1-0843-8A2C67219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74162" y="4849111"/>
              <a:ext cx="411950" cy="411950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015669A-5582-70F6-482A-6A661349429B}"/>
                </a:ext>
              </a:extLst>
            </p:cNvPr>
            <p:cNvCxnSpPr>
              <a:cxnSpLocks/>
              <a:stCxn id="11" idx="1"/>
              <a:endCxn id="31" idx="3"/>
            </p:cNvCxnSpPr>
            <p:nvPr/>
          </p:nvCxnSpPr>
          <p:spPr>
            <a:xfrm flipH="1">
              <a:off x="4686112" y="4028108"/>
              <a:ext cx="4526682" cy="1026978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Graphic 32" descr="Azure ExpressRoute Connection">
              <a:extLst>
                <a:ext uri="{FF2B5EF4-FFF2-40B4-BE49-F238E27FC236}">
                  <a16:creationId xmlns:a16="http://schemas.microsoft.com/office/drawing/2014/main" id="{0BA1E8E7-0BF5-6F5E-E946-1419DAE81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20272" y="4369195"/>
              <a:ext cx="411949" cy="41194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1B167C-6738-F756-FCC2-E48BB3DF93FD}"/>
                </a:ext>
              </a:extLst>
            </p:cNvPr>
            <p:cNvSpPr txBox="1"/>
            <p:nvPr/>
          </p:nvSpPr>
          <p:spPr>
            <a:xfrm>
              <a:off x="6121368" y="4040028"/>
              <a:ext cx="133184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/>
                <a:t>ExpressRoute Connection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63D75B-B316-C5E6-094B-FA43D2E54FD3}"/>
                </a:ext>
              </a:extLst>
            </p:cNvPr>
            <p:cNvSpPr txBox="1"/>
            <p:nvPr/>
          </p:nvSpPr>
          <p:spPr>
            <a:xfrm>
              <a:off x="4524589" y="5285919"/>
              <a:ext cx="101828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/>
                <a:t>VNet Gateway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BB8B69B-4B60-8CE0-3551-70D79203E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79683" y="5470785"/>
              <a:ext cx="341858" cy="333520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9A4F0AD-E16C-30E5-B7AE-7702ADC6E4AE}"/>
                </a:ext>
              </a:extLst>
            </p:cNvPr>
            <p:cNvCxnSpPr>
              <a:cxnSpLocks/>
              <a:stCxn id="31" idx="2"/>
              <a:endCxn id="36" idx="0"/>
            </p:cNvCxnSpPr>
            <p:nvPr/>
          </p:nvCxnSpPr>
          <p:spPr>
            <a:xfrm flipH="1">
              <a:off x="3550612" y="5261061"/>
              <a:ext cx="929525" cy="209724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0428E9-CE7C-0524-AC15-A7E46B10E114}"/>
                </a:ext>
              </a:extLst>
            </p:cNvPr>
            <p:cNvSpPr txBox="1"/>
            <p:nvPr/>
          </p:nvSpPr>
          <p:spPr>
            <a:xfrm>
              <a:off x="3830125" y="5421523"/>
              <a:ext cx="5123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/>
                <a:t>iBGP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EF942D-ADA8-A877-42ED-D326F8FBD2C8}"/>
                </a:ext>
              </a:extLst>
            </p:cNvPr>
            <p:cNvSpPr txBox="1"/>
            <p:nvPr/>
          </p:nvSpPr>
          <p:spPr>
            <a:xfrm>
              <a:off x="2790410" y="5415228"/>
              <a:ext cx="5123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/>
                <a:t>eBGP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7474E12-5CCB-92C2-8B5E-0FAF9A289B51}"/>
                </a:ext>
              </a:extLst>
            </p:cNvPr>
            <p:cNvSpPr txBox="1"/>
            <p:nvPr/>
          </p:nvSpPr>
          <p:spPr>
            <a:xfrm>
              <a:off x="1423754" y="5280558"/>
              <a:ext cx="57109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/>
                <a:t>AS10200</a:t>
              </a:r>
            </a:p>
          </p:txBody>
        </p:sp>
        <p:pic>
          <p:nvPicPr>
            <p:cNvPr id="41" name="グラフィックス 39" descr="Azure Virtual Network">
              <a:extLst>
                <a:ext uri="{FF2B5EF4-FFF2-40B4-BE49-F238E27FC236}">
                  <a16:creationId xmlns:a16="http://schemas.microsoft.com/office/drawing/2014/main" id="{2904AC32-7B43-908D-11E6-BEED31806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66606" y="551972"/>
              <a:ext cx="411950" cy="4119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922DC6B-1C12-F4A1-1F2D-2AB32AA4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02739" y="484308"/>
              <a:ext cx="4059682" cy="269387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59E1DC-18D7-8487-0879-865EC3735228}"/>
                </a:ext>
              </a:extLst>
            </p:cNvPr>
            <p:cNvSpPr txBox="1"/>
            <p:nvPr/>
          </p:nvSpPr>
          <p:spPr>
            <a:xfrm>
              <a:off x="3966615" y="674565"/>
              <a:ext cx="1949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Security Hub VNet (10.2.0.0/16)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A1B422-96D9-F71B-EE49-4BF5D6A33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11004" y="982812"/>
              <a:ext cx="409239" cy="207515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E8E11F-E9EB-B59B-2346-5E7908EE7E11}"/>
                </a:ext>
              </a:extLst>
            </p:cNvPr>
            <p:cNvSpPr txBox="1"/>
            <p:nvPr/>
          </p:nvSpPr>
          <p:spPr>
            <a:xfrm rot="5400000">
              <a:off x="4505869" y="1635872"/>
              <a:ext cx="84638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ExternalSubnet</a:t>
              </a:r>
            </a:p>
            <a:p>
              <a:pPr algn="l"/>
              <a:r>
                <a:rPr lang="en-US" sz="1000" dirty="0"/>
                <a:t>(10.2.1.0/24)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C4F87C-1844-82B3-0BFE-E2A45C183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9441" y="980131"/>
              <a:ext cx="409239" cy="207515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AF681E-76BD-A587-0D60-17A6F5153098}"/>
                </a:ext>
              </a:extLst>
            </p:cNvPr>
            <p:cNvSpPr txBox="1"/>
            <p:nvPr/>
          </p:nvSpPr>
          <p:spPr>
            <a:xfrm rot="5400000">
              <a:off x="5989684" y="1565062"/>
              <a:ext cx="82875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InternalSubnet</a:t>
              </a:r>
            </a:p>
            <a:p>
              <a:pPr algn="l"/>
              <a:r>
                <a:rPr lang="en-US" sz="1000" dirty="0"/>
                <a:t>(10.2.2.0/24)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C69D544-2D3C-54D1-9B00-70EC3BABF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2148" y="1002060"/>
              <a:ext cx="363824" cy="257102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A2440D-C99F-F45E-29B2-D3ED27252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53778" y="980131"/>
              <a:ext cx="413315" cy="207515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4D07777-7710-1F73-3B56-1F57B77E1571}"/>
                </a:ext>
              </a:extLst>
            </p:cNvPr>
            <p:cNvSpPr txBox="1"/>
            <p:nvPr/>
          </p:nvSpPr>
          <p:spPr>
            <a:xfrm rot="5400000">
              <a:off x="6486749" y="1601096"/>
              <a:ext cx="94737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ProtectedSubnet</a:t>
              </a:r>
            </a:p>
            <a:p>
              <a:pPr algn="l"/>
              <a:r>
                <a:rPr lang="en-US" sz="1000" dirty="0"/>
                <a:t>(10.2.0.0/24)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ACE8627-B127-A71C-B8C3-940198183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56961" y="981269"/>
              <a:ext cx="410935" cy="207515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4FBE4A2-1243-C917-6357-34A192B5AA2D}"/>
                </a:ext>
              </a:extLst>
            </p:cNvPr>
            <p:cNvSpPr txBox="1"/>
            <p:nvPr/>
          </p:nvSpPr>
          <p:spPr>
            <a:xfrm rot="5400000">
              <a:off x="3818209" y="1753767"/>
              <a:ext cx="108843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RouteServerSubnet</a:t>
              </a:r>
            </a:p>
            <a:p>
              <a:pPr algn="l"/>
              <a:r>
                <a:rPr lang="en-US" sz="1000" dirty="0"/>
                <a:t>(10.2.3.0/24)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D0A92EC-F724-B5BB-77F5-FB805BE89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616726" y="984706"/>
              <a:ext cx="404976" cy="207515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44F3705-FF7B-F46D-6710-785140E7BDB3}"/>
                </a:ext>
              </a:extLst>
            </p:cNvPr>
            <p:cNvSpPr txBox="1"/>
            <p:nvPr/>
          </p:nvSpPr>
          <p:spPr>
            <a:xfrm rot="5400000">
              <a:off x="3376785" y="1651113"/>
              <a:ext cx="88485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GatewaySubnet</a:t>
              </a:r>
            </a:p>
            <a:p>
              <a:pPr algn="l"/>
              <a:r>
                <a:rPr lang="en-US" sz="1000" dirty="0"/>
                <a:t>(10.2.4.0/24)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50F2480-3F4E-2E69-42E6-DB000C4CD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9127" y="1002060"/>
              <a:ext cx="363824" cy="257102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BB0C063-DE0C-3FE8-D5E1-F72A479A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8523" y="999378"/>
              <a:ext cx="363824" cy="257102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BE679DF-7E36-A1CA-4548-083EE7859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80516" y="1000516"/>
              <a:ext cx="363824" cy="257102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6521A42-21CF-6297-4162-F2A411D30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37302" y="1003953"/>
              <a:ext cx="363824" cy="257102"/>
            </a:xfrm>
            <a:prstGeom prst="rect">
              <a:avLst/>
            </a:prstGeom>
          </p:spPr>
        </p:pic>
        <p:pic>
          <p:nvPicPr>
            <p:cNvPr id="59" name="グラフィックス 77" descr="Azure Virtual Network Gateway">
              <a:extLst>
                <a:ext uri="{FF2B5EF4-FFF2-40B4-BE49-F238E27FC236}">
                  <a16:creationId xmlns:a16="http://schemas.microsoft.com/office/drawing/2014/main" id="{D61D66C5-F64C-5E4B-E9C1-1B4A80811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76764" y="1871247"/>
              <a:ext cx="411950" cy="41195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2B3CF32-D895-8CFC-C061-45B9360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91499" y="2617592"/>
              <a:ext cx="341858" cy="333520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CFF1FE7-2E07-70FA-E2A6-A53F75E3AD28}"/>
                </a:ext>
              </a:extLst>
            </p:cNvPr>
            <p:cNvCxnSpPr>
              <a:cxnSpLocks/>
              <a:stCxn id="59" idx="3"/>
              <a:endCxn id="60" idx="0"/>
            </p:cNvCxnSpPr>
            <p:nvPr/>
          </p:nvCxnSpPr>
          <p:spPr>
            <a:xfrm>
              <a:off x="3488714" y="2077222"/>
              <a:ext cx="873714" cy="54037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B3A5EF6-9C4F-D720-4BE7-C1353EE1A357}"/>
                </a:ext>
              </a:extLst>
            </p:cNvPr>
            <p:cNvSpPr txBox="1"/>
            <p:nvPr/>
          </p:nvSpPr>
          <p:spPr>
            <a:xfrm>
              <a:off x="3566182" y="2522019"/>
              <a:ext cx="5123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/>
                <a:t>iBGP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604AE7D-67C3-B8DD-39F0-61BD97D2E44F}"/>
                </a:ext>
              </a:extLst>
            </p:cNvPr>
            <p:cNvSpPr txBox="1"/>
            <p:nvPr/>
          </p:nvSpPr>
          <p:spPr>
            <a:xfrm>
              <a:off x="4659458" y="2521111"/>
              <a:ext cx="5123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/>
                <a:t>eBGP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5580C9-0449-3EC4-4596-5EF1B9162A34}"/>
                </a:ext>
              </a:extLst>
            </p:cNvPr>
            <p:cNvSpPr txBox="1"/>
            <p:nvPr/>
          </p:nvSpPr>
          <p:spPr>
            <a:xfrm>
              <a:off x="5389273" y="952462"/>
              <a:ext cx="57109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/>
                <a:t>AS10100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B244B22-733A-F290-45E1-363C9C761D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5164" y="3183034"/>
              <a:ext cx="307547" cy="163800"/>
            </a:xfrm>
            <a:prstGeom prst="line">
              <a:avLst/>
            </a:prstGeom>
            <a:ln w="15875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B1C8922-3B9D-0B7A-55FD-2DFF29CE0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2342" y="1339372"/>
              <a:ext cx="1290485" cy="14842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8EE9B0D-E362-BE38-6894-DA4AA8BF4D15}"/>
                </a:ext>
              </a:extLst>
            </p:cNvPr>
            <p:cNvSpPr txBox="1"/>
            <p:nvPr/>
          </p:nvSpPr>
          <p:spPr>
            <a:xfrm>
              <a:off x="611962" y="1522876"/>
              <a:ext cx="105477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On-Premises</a:t>
              </a:r>
            </a:p>
            <a:p>
              <a:pPr algn="ctr"/>
              <a:r>
                <a:rPr lang="en-US" sz="1100" dirty="0"/>
                <a:t>VMware vSphere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4BCD3BC-2A9F-3259-0232-BFCF5C087474}"/>
                </a:ext>
              </a:extLst>
            </p:cNvPr>
            <p:cNvCxnSpPr>
              <a:cxnSpLocks/>
              <a:stCxn id="59" idx="1"/>
              <a:endCxn id="66" idx="3"/>
            </p:cNvCxnSpPr>
            <p:nvPr/>
          </p:nvCxnSpPr>
          <p:spPr>
            <a:xfrm flipH="1">
              <a:off x="1812827" y="2077222"/>
              <a:ext cx="1263937" cy="4252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BAC0834-6B6C-2B47-43CB-5BD215395B5B}"/>
                </a:ext>
              </a:extLst>
            </p:cNvPr>
            <p:cNvSpPr txBox="1"/>
            <p:nvPr/>
          </p:nvSpPr>
          <p:spPr>
            <a:xfrm>
              <a:off x="4510761" y="3187908"/>
              <a:ext cx="100203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/>
                <a:t>VNet peering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403DC0C-2A5C-748F-8FD2-4719A9128939}"/>
                </a:ext>
              </a:extLst>
            </p:cNvPr>
            <p:cNvSpPr txBox="1"/>
            <p:nvPr/>
          </p:nvSpPr>
          <p:spPr>
            <a:xfrm>
              <a:off x="1993196" y="2303419"/>
              <a:ext cx="97271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/>
                <a:t>ExpressRoute Connection</a:t>
              </a:r>
            </a:p>
          </p:txBody>
        </p:sp>
        <p:pic>
          <p:nvPicPr>
            <p:cNvPr id="72" name="Graphic 71" descr="Azure ExpressRoute Connection">
              <a:extLst>
                <a:ext uri="{FF2B5EF4-FFF2-40B4-BE49-F238E27FC236}">
                  <a16:creationId xmlns:a16="http://schemas.microsoft.com/office/drawing/2014/main" id="{A449FE73-3574-7044-384A-CFD7CD810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38821" y="1861378"/>
              <a:ext cx="411949" cy="411949"/>
            </a:xfrm>
            <a:prstGeom prst="rect">
              <a:avLst/>
            </a:prstGeom>
          </p:spPr>
        </p:pic>
        <p:pic>
          <p:nvPicPr>
            <p:cNvPr id="73" name="グラフィックス 39" descr="Azure Virtual Network">
              <a:extLst>
                <a:ext uri="{FF2B5EF4-FFF2-40B4-BE49-F238E27FC236}">
                  <a16:creationId xmlns:a16="http://schemas.microsoft.com/office/drawing/2014/main" id="{9148BDBF-BAF5-B4FF-5100-57162EA1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00586" y="551972"/>
              <a:ext cx="411950" cy="411950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7051872-47EF-B845-4569-41FE2D70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36719" y="484308"/>
              <a:ext cx="3503150" cy="120480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B5C5C9B-87E6-8679-7511-EE2992AC677D}"/>
                </a:ext>
              </a:extLst>
            </p:cNvPr>
            <p:cNvSpPr txBox="1"/>
            <p:nvPr/>
          </p:nvSpPr>
          <p:spPr>
            <a:xfrm>
              <a:off x="8700595" y="674565"/>
              <a:ext cx="165269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Spoke VNet 1 (10.4.0.0/16)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0AB9610-88A9-0A17-C9DC-7A26E27F3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50706" y="984706"/>
              <a:ext cx="3060598" cy="440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E532F98-E65C-7DE3-756A-0B62C2AD149E}"/>
                </a:ext>
              </a:extLst>
            </p:cNvPr>
            <p:cNvSpPr txBox="1"/>
            <p:nvPr/>
          </p:nvSpPr>
          <p:spPr>
            <a:xfrm>
              <a:off x="8870952" y="1041401"/>
              <a:ext cx="88485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GatewaySubnet</a:t>
              </a:r>
            </a:p>
            <a:p>
              <a:pPr algn="l"/>
              <a:r>
                <a:rPr lang="en-US" sz="1000" dirty="0"/>
                <a:t>(10.4.0.0/24)</a:t>
              </a: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93508D7F-290C-1730-494E-98FE3E3D8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87206" y="1066204"/>
              <a:ext cx="363824" cy="257102"/>
            </a:xfrm>
            <a:prstGeom prst="rect">
              <a:avLst/>
            </a:prstGeom>
          </p:spPr>
        </p:pic>
        <p:pic>
          <p:nvPicPr>
            <p:cNvPr id="79" name="グラフィックス 39" descr="Azure Virtual Network">
              <a:extLst>
                <a:ext uri="{FF2B5EF4-FFF2-40B4-BE49-F238E27FC236}">
                  <a16:creationId xmlns:a16="http://schemas.microsoft.com/office/drawing/2014/main" id="{1CED36E9-2337-5E84-36BF-C97966116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96358" y="2037700"/>
              <a:ext cx="411950" cy="411950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44B29AC-8BCF-25BD-9FFB-E850A8DFB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32491" y="1970036"/>
              <a:ext cx="3503150" cy="120480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856F0F7-E0C3-4D07-3F08-DE84BF98CE57}"/>
                </a:ext>
              </a:extLst>
            </p:cNvPr>
            <p:cNvSpPr txBox="1"/>
            <p:nvPr/>
          </p:nvSpPr>
          <p:spPr>
            <a:xfrm>
              <a:off x="8696367" y="2160293"/>
              <a:ext cx="165269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Spoke VNet 1 (10.5.0.0/16)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D53CCE9-5EBC-8041-3195-4B6F4AFA5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46478" y="2470434"/>
              <a:ext cx="3060598" cy="440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F8432C-2B3F-5A1F-BC03-3664CCC8AEEF}"/>
                </a:ext>
              </a:extLst>
            </p:cNvPr>
            <p:cNvSpPr txBox="1"/>
            <p:nvPr/>
          </p:nvSpPr>
          <p:spPr>
            <a:xfrm>
              <a:off x="8866724" y="2527129"/>
              <a:ext cx="88485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GatewaySubnet</a:t>
              </a:r>
            </a:p>
            <a:p>
              <a:pPr algn="l"/>
              <a:r>
                <a:rPr lang="en-US" sz="1000" dirty="0"/>
                <a:t>(10.5.0.0/24)</a:t>
              </a: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2032D78-5330-A196-22F2-DCC5C1926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82978" y="2551932"/>
              <a:ext cx="363824" cy="257102"/>
            </a:xfrm>
            <a:prstGeom prst="rect">
              <a:avLst/>
            </a:prstGeom>
          </p:spPr>
        </p:pic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95326B9-D7F2-F39F-2CBA-BB6E46120501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 flipH="1" flipV="1">
              <a:off x="7360307" y="1086709"/>
              <a:ext cx="676412" cy="1"/>
            </a:xfrm>
            <a:prstGeom prst="line">
              <a:avLst/>
            </a:prstGeom>
            <a:ln w="15875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4F6C05C-1799-70FB-882F-D31D1EC670DC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 flipV="1">
              <a:off x="7370974" y="2572437"/>
              <a:ext cx="661517" cy="1"/>
            </a:xfrm>
            <a:prstGeom prst="line">
              <a:avLst/>
            </a:prstGeom>
            <a:ln w="15875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A44B1FC-0A2E-B62C-831F-1113A8640C93}"/>
                </a:ext>
              </a:extLst>
            </p:cNvPr>
            <p:cNvSpPr txBox="1"/>
            <p:nvPr/>
          </p:nvSpPr>
          <p:spPr>
            <a:xfrm>
              <a:off x="7196438" y="2681017"/>
              <a:ext cx="10020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/>
                <a:t>VNet</a:t>
              </a:r>
            </a:p>
            <a:p>
              <a:pPr algn="ctr"/>
              <a:r>
                <a:rPr lang="en-US" sz="1000" dirty="0"/>
                <a:t>peering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8527F23-D267-066E-12DC-31999463D67B}"/>
                </a:ext>
              </a:extLst>
            </p:cNvPr>
            <p:cNvSpPr txBox="1"/>
            <p:nvPr/>
          </p:nvSpPr>
          <p:spPr>
            <a:xfrm>
              <a:off x="7198615" y="591212"/>
              <a:ext cx="10020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/>
                <a:t>VNet</a:t>
              </a:r>
            </a:p>
            <a:p>
              <a:pPr algn="ctr"/>
              <a:r>
                <a:rPr lang="en-US" sz="1000" dirty="0"/>
                <a:t>peering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2CC373D-A0BA-7182-CE1D-A10A7221E251}"/>
                </a:ext>
              </a:extLst>
            </p:cNvPr>
            <p:cNvSpPr txBox="1"/>
            <p:nvPr/>
          </p:nvSpPr>
          <p:spPr>
            <a:xfrm>
              <a:off x="3514809" y="3431184"/>
              <a:ext cx="5123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/>
                <a:t>eBGP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4D7AFA7-EA51-4051-573C-5F79D0F284D5}"/>
                </a:ext>
              </a:extLst>
            </p:cNvPr>
            <p:cNvSpPr txBox="1"/>
            <p:nvPr/>
          </p:nvSpPr>
          <p:spPr>
            <a:xfrm>
              <a:off x="7432659" y="5764657"/>
              <a:ext cx="828753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(10.120.0.0/22)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DCF7B0-BDB1-93E8-6B4E-7435DC0F5DE6}"/>
                </a:ext>
              </a:extLst>
            </p:cNvPr>
            <p:cNvSpPr txBox="1"/>
            <p:nvPr/>
          </p:nvSpPr>
          <p:spPr>
            <a:xfrm>
              <a:off x="718707" y="2619890"/>
              <a:ext cx="828753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(10.220.0.0/22)</a:t>
              </a:r>
            </a:p>
          </p:txBody>
        </p:sp>
        <p:pic>
          <p:nvPicPr>
            <p:cNvPr id="92" name="Picture 2" descr="FortiGate VM Data Sheet">
              <a:extLst>
                <a:ext uri="{FF2B5EF4-FFF2-40B4-BE49-F238E27FC236}">
                  <a16:creationId xmlns:a16="http://schemas.microsoft.com/office/drawing/2014/main" id="{52FB15A6-4E4B-B06F-F8DF-7AF2F0475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14" y="1451813"/>
              <a:ext cx="968516" cy="1131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" descr="FortiGate VM Data Sheet">
              <a:extLst>
                <a:ext uri="{FF2B5EF4-FFF2-40B4-BE49-F238E27FC236}">
                  <a16:creationId xmlns:a16="http://schemas.microsoft.com/office/drawing/2014/main" id="{BB7004D5-2F63-9940-FAB2-E10131E31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5045" y="4089013"/>
              <a:ext cx="968516" cy="1131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1C3985A-40B2-2371-2E13-432FB73193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4780" y="2450737"/>
              <a:ext cx="3720038" cy="1731039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1553BF4-4AEE-2E40-090C-2FC90BA453AF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 flipH="1">
              <a:off x="4362428" y="2144514"/>
              <a:ext cx="1026845" cy="473078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82CDD5B-FBE2-45D1-E9C8-85B85A6DB643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2141206" y="5220225"/>
              <a:ext cx="1409406" cy="25056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A47C14E-0956-AB08-CDB7-1D0771F17E85}"/>
                </a:ext>
              </a:extLst>
            </p:cNvPr>
            <p:cNvSpPr txBox="1"/>
            <p:nvPr/>
          </p:nvSpPr>
          <p:spPr>
            <a:xfrm>
              <a:off x="5401322" y="2652443"/>
              <a:ext cx="57109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/>
                <a:t>FortiNet FortiGate VM 1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02E991D-C4DA-33F4-DCDA-D2DBF0D6984C}"/>
                </a:ext>
              </a:extLst>
            </p:cNvPr>
            <p:cNvSpPr txBox="1"/>
            <p:nvPr/>
          </p:nvSpPr>
          <p:spPr>
            <a:xfrm>
              <a:off x="1448316" y="5473842"/>
              <a:ext cx="57109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/>
                <a:t>FortiNet FortiGate VM 2</a:t>
              </a:r>
            </a:p>
          </p:txBody>
        </p:sp>
        <p:pic>
          <p:nvPicPr>
            <p:cNvPr id="99" name="Picture 4" descr="Fortinet FortiGate-VM 24x7 Forticare Support Contract for FG-VM01 or  FG-VM01-Xen - 3 Years - Corporate Armor">
              <a:extLst>
                <a:ext uri="{FF2B5EF4-FFF2-40B4-BE49-F238E27FC236}">
                  <a16:creationId xmlns:a16="http://schemas.microsoft.com/office/drawing/2014/main" id="{228FA11B-910C-72A5-447D-26F5B5F30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0615" y="1355510"/>
              <a:ext cx="427892" cy="427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4" descr="Fortinet FortiGate-VM 24x7 Forticare Support Contract for FG-VM01 or  FG-VM01-Xen - 3 Years - Corporate Armor">
              <a:extLst>
                <a:ext uri="{FF2B5EF4-FFF2-40B4-BE49-F238E27FC236}">
                  <a16:creationId xmlns:a16="http://schemas.microsoft.com/office/drawing/2014/main" id="{117B3C1E-BEE8-9D74-7250-56329FF4F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369" y="3983540"/>
              <a:ext cx="427892" cy="427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2" descr="Microsoft Azure - Wikipedia">
              <a:extLst>
                <a:ext uri="{FF2B5EF4-FFF2-40B4-BE49-F238E27FC236}">
                  <a16:creationId xmlns:a16="http://schemas.microsoft.com/office/drawing/2014/main" id="{FB0F9CA9-DD72-319E-7833-A6E1D5A00D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22" y="45849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9E4718B-3B51-2F09-6AF7-FE1565645752}"/>
                </a:ext>
              </a:extLst>
            </p:cNvPr>
            <p:cNvSpPr txBox="1"/>
            <p:nvPr/>
          </p:nvSpPr>
          <p:spPr>
            <a:xfrm>
              <a:off x="1018492" y="58027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CFDAC42-4DBF-ED09-B307-6E9F57F7A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1925" y="312204"/>
              <a:ext cx="11408150" cy="582527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66F974F-7DEC-A4E2-B1A9-2A678D46CA32}"/>
                </a:ext>
              </a:extLst>
            </p:cNvPr>
            <p:cNvSpPr txBox="1"/>
            <p:nvPr/>
          </p:nvSpPr>
          <p:spPr>
            <a:xfrm>
              <a:off x="2343968" y="1650988"/>
              <a:ext cx="101828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/>
                <a:t>VNet Gateway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D01A08B-F4A9-D101-C4B3-1CD580BD0146}"/>
                </a:ext>
              </a:extLst>
            </p:cNvPr>
            <p:cNvSpPr txBox="1"/>
            <p:nvPr/>
          </p:nvSpPr>
          <p:spPr>
            <a:xfrm>
              <a:off x="7251052" y="3430519"/>
              <a:ext cx="668453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Route Servers</a:t>
              </a:r>
            </a:p>
          </p:txBody>
        </p:sp>
        <p:cxnSp>
          <p:nvCxnSpPr>
            <p:cNvPr id="106" name="Connector: Elbow 61">
              <a:extLst>
                <a:ext uri="{FF2B5EF4-FFF2-40B4-BE49-F238E27FC236}">
                  <a16:creationId xmlns:a16="http://schemas.microsoft.com/office/drawing/2014/main" id="{A8303244-9C33-22D1-3522-8557EA58584D}"/>
                </a:ext>
              </a:extLst>
            </p:cNvPr>
            <p:cNvCxnSpPr>
              <a:cxnSpLocks/>
              <a:stCxn id="60" idx="3"/>
              <a:endCxn id="105" idx="1"/>
            </p:cNvCxnSpPr>
            <p:nvPr/>
          </p:nvCxnSpPr>
          <p:spPr>
            <a:xfrm>
              <a:off x="4533357" y="2784352"/>
              <a:ext cx="2717695" cy="900083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: Elbow 61">
              <a:extLst>
                <a:ext uri="{FF2B5EF4-FFF2-40B4-BE49-F238E27FC236}">
                  <a16:creationId xmlns:a16="http://schemas.microsoft.com/office/drawing/2014/main" id="{DDB91ADE-7DA3-C386-030F-700AB3B7C7AB}"/>
                </a:ext>
              </a:extLst>
            </p:cNvPr>
            <p:cNvCxnSpPr>
              <a:cxnSpLocks/>
              <a:endCxn id="105" idx="1"/>
            </p:cNvCxnSpPr>
            <p:nvPr/>
          </p:nvCxnSpPr>
          <p:spPr>
            <a:xfrm flipV="1">
              <a:off x="3687770" y="3684435"/>
              <a:ext cx="3563282" cy="491698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1794D742-4CEC-2A63-BD14-389A0F6F5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468043" y="5365189"/>
              <a:ext cx="412833" cy="39658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02AB3AF8-15F0-E874-075E-222EBB223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529694" y="5355749"/>
              <a:ext cx="412833" cy="398917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45C89AE1-8979-4778-A7BB-F63F363CB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996317" y="5341197"/>
              <a:ext cx="412833" cy="432626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C226C545-E731-4BBC-500E-1938F6CE0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26668" y="2121519"/>
              <a:ext cx="412833" cy="398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0173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829DCC63-16F6-7D85-2211-0ACCC415490F}"/>
              </a:ext>
            </a:extLst>
          </p:cNvPr>
          <p:cNvGrpSpPr/>
          <p:nvPr/>
        </p:nvGrpSpPr>
        <p:grpSpPr>
          <a:xfrm>
            <a:off x="414868" y="514921"/>
            <a:ext cx="11362264" cy="5636481"/>
            <a:chOff x="126984" y="1112080"/>
            <a:chExt cx="11362264" cy="563648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EC1E901-8714-CC75-C39E-7D0555BDF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6984" y="1112080"/>
              <a:ext cx="9960913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 descr="Microsoft Azure - Wikipedia">
              <a:extLst>
                <a:ext uri="{FF2B5EF4-FFF2-40B4-BE49-F238E27FC236}">
                  <a16:creationId xmlns:a16="http://schemas.microsoft.com/office/drawing/2014/main" id="{A7FB7339-677D-16D7-B160-D1953234F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18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074613-395E-ACA4-FAB0-F6F965403E0F}"/>
                </a:ext>
              </a:extLst>
            </p:cNvPr>
            <p:cNvSpPr txBox="1"/>
            <p:nvPr/>
          </p:nvSpPr>
          <p:spPr>
            <a:xfrm>
              <a:off x="704964" y="1337255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4EDD3A-3E58-F768-810A-1478EADEC564}"/>
                </a:ext>
              </a:extLst>
            </p:cNvPr>
            <p:cNvSpPr txBox="1"/>
            <p:nvPr/>
          </p:nvSpPr>
          <p:spPr>
            <a:xfrm>
              <a:off x="799741" y="1845879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3B0405-A21E-00EF-AE6B-7C460552A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18" y="1731663"/>
              <a:ext cx="2226820" cy="11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ED42D832-6491-76F2-D307-578429D4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698" y="1803235"/>
              <a:ext cx="412725" cy="4127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8F01FA-C4E2-4309-E6A7-30E964283759}"/>
                </a:ext>
              </a:extLst>
            </p:cNvPr>
            <p:cNvSpPr txBox="1"/>
            <p:nvPr/>
          </p:nvSpPr>
          <p:spPr>
            <a:xfrm>
              <a:off x="6428721" y="1596036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02B5B5-CE66-8B9F-2BE0-2471AB09D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6252" y="6023899"/>
              <a:ext cx="5770941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138E2E-7154-D6EF-088A-4F8D6BF71FB6}"/>
                </a:ext>
              </a:extLst>
            </p:cNvPr>
            <p:cNvSpPr txBox="1"/>
            <p:nvPr/>
          </p:nvSpPr>
          <p:spPr>
            <a:xfrm>
              <a:off x="1923144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57A1F-9B6A-E572-D896-D21F5101E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39816" y="1455012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6BD5D9-0881-735C-391F-4B56EBCB5944}"/>
                </a:ext>
              </a:extLst>
            </p:cNvPr>
            <p:cNvSpPr txBox="1"/>
            <p:nvPr/>
          </p:nvSpPr>
          <p:spPr>
            <a:xfrm>
              <a:off x="8338870" y="1586744"/>
              <a:ext cx="133369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Secured vWAN</a:t>
              </a:r>
            </a:p>
            <a:p>
              <a:pPr algn="ctr"/>
              <a:r>
                <a:rPr lang="en-US" sz="1100" dirty="0"/>
                <a:t>Hub</a:t>
              </a: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EAEDF99C-744D-0CF6-4A08-0096DDD09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33892" y="1867854"/>
              <a:ext cx="411843" cy="411843"/>
            </a:xfrm>
            <a:prstGeom prst="rect">
              <a:avLst/>
            </a:prstGeom>
          </p:spPr>
        </p:pic>
        <p:pic>
          <p:nvPicPr>
            <p:cNvPr id="14" name="Picture 2" descr="Azure Virtual WAN and putting the pieces together | Marius Sandbu">
              <a:extLst>
                <a:ext uri="{FF2B5EF4-FFF2-40B4-BE49-F238E27FC236}">
                  <a16:creationId xmlns:a16="http://schemas.microsoft.com/office/drawing/2014/main" id="{825E6F3A-BC29-018E-2290-03DD4633A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297" y="1505220"/>
              <a:ext cx="411843" cy="41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Virtual Data Center" descr="Virtual Data Center">
              <a:extLst>
                <a:ext uri="{FF2B5EF4-FFF2-40B4-BE49-F238E27FC236}">
                  <a16:creationId xmlns:a16="http://schemas.microsoft.com/office/drawing/2014/main" id="{73DE1F7F-604E-A037-8383-F46B7996F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08833" y="6062855"/>
              <a:ext cx="457431" cy="45743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6C75A4-5307-BD24-27DF-133DB9F7877E}"/>
                </a:ext>
              </a:extLst>
            </p:cNvPr>
            <p:cNvSpPr txBox="1"/>
            <p:nvPr/>
          </p:nvSpPr>
          <p:spPr>
            <a:xfrm>
              <a:off x="3919358" y="1516869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5583B3-0B24-4B28-04E5-77097F70BC3A}"/>
                </a:ext>
              </a:extLst>
            </p:cNvPr>
            <p:cNvSpPr txBox="1"/>
            <p:nvPr/>
          </p:nvSpPr>
          <p:spPr>
            <a:xfrm>
              <a:off x="2488023" y="1549808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8" name="グラフィックス 37" descr="Azure ExpressRoute">
              <a:extLst>
                <a:ext uri="{FF2B5EF4-FFF2-40B4-BE49-F238E27FC236}">
                  <a16:creationId xmlns:a16="http://schemas.microsoft.com/office/drawing/2014/main" id="{C92FCFF0-7FC7-EAA0-5159-486812405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28757" y="1691868"/>
              <a:ext cx="411843" cy="411843"/>
            </a:xfrm>
            <a:prstGeom prst="rect">
              <a:avLst/>
            </a:prstGeom>
          </p:spPr>
        </p:pic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850FBDA9-665C-3DB1-03B9-760188FE1967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455238" y="2072979"/>
              <a:ext cx="5078654" cy="79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FE5149C-794B-8C7C-2D5F-D695251DD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7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96234" y="1848754"/>
              <a:ext cx="448450" cy="44845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64B43E-5E14-B208-B5C8-46CA66377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44642" y="2199580"/>
              <a:ext cx="405833" cy="33467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C74DC6-08C3-7BB9-36BA-E615BFB7AE30}"/>
                </a:ext>
              </a:extLst>
            </p:cNvPr>
            <p:cNvSpPr txBox="1"/>
            <p:nvPr/>
          </p:nvSpPr>
          <p:spPr>
            <a:xfrm>
              <a:off x="8743809" y="2279577"/>
              <a:ext cx="8656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Firewall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975DA9-CD77-5823-2920-CFD8E2F9EA57}"/>
                </a:ext>
              </a:extLst>
            </p:cNvPr>
            <p:cNvSpPr txBox="1"/>
            <p:nvPr/>
          </p:nvSpPr>
          <p:spPr>
            <a:xfrm>
              <a:off x="3924030" y="3437641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24" name="Graphic 2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6D38C2-235C-6212-5BB3-0CCEDBC85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7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90913" y="3778779"/>
              <a:ext cx="448450" cy="44845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5F38E7-7D7B-F935-7EB6-7B0FE3503ED6}"/>
                </a:ext>
              </a:extLst>
            </p:cNvPr>
            <p:cNvSpPr txBox="1"/>
            <p:nvPr/>
          </p:nvSpPr>
          <p:spPr>
            <a:xfrm>
              <a:off x="4075489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F251C78-D71D-C990-E57C-1FEEF6B05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7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92777" y="6226956"/>
              <a:ext cx="448450" cy="448450"/>
            </a:xfrm>
            <a:prstGeom prst="rect">
              <a:avLst/>
            </a:prstGeom>
          </p:spPr>
        </p:pic>
        <p:cxnSp>
          <p:nvCxnSpPr>
            <p:cNvPr id="27" name="Connector: Elbow 61">
              <a:extLst>
                <a:ext uri="{FF2B5EF4-FFF2-40B4-BE49-F238E27FC236}">
                  <a16:creationId xmlns:a16="http://schemas.microsoft.com/office/drawing/2014/main" id="{99CEC45A-CFE7-5D23-EAC5-48F51E132DA8}"/>
                </a:ext>
              </a:extLst>
            </p:cNvPr>
            <p:cNvCxnSpPr>
              <a:cxnSpLocks/>
              <a:stCxn id="26" idx="0"/>
              <a:endCxn id="24" idx="2"/>
            </p:cNvCxnSpPr>
            <p:nvPr/>
          </p:nvCxnSpPr>
          <p:spPr>
            <a:xfrm flipH="1" flipV="1">
              <a:off x="3815138" y="4227229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5EAB4196-72FE-7FEC-8C26-0654A7621438}"/>
                </a:ext>
              </a:extLst>
            </p:cNvPr>
            <p:cNvCxnSpPr>
              <a:cxnSpLocks/>
              <a:stCxn id="24" idx="0"/>
              <a:endCxn id="20" idx="2"/>
            </p:cNvCxnSpPr>
            <p:nvPr/>
          </p:nvCxnSpPr>
          <p:spPr>
            <a:xfrm flipV="1">
              <a:off x="3815138" y="2297204"/>
              <a:ext cx="5321" cy="148157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19198B-189E-F286-3ADE-B1D2FDD16EA6}"/>
                </a:ext>
              </a:extLst>
            </p:cNvPr>
            <p:cNvSpPr txBox="1"/>
            <p:nvPr/>
          </p:nvSpPr>
          <p:spPr>
            <a:xfrm>
              <a:off x="4396656" y="5634452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30" name="グラフィックス 37" descr="Azure ExpressRoute">
              <a:extLst>
                <a:ext uri="{FF2B5EF4-FFF2-40B4-BE49-F238E27FC236}">
                  <a16:creationId xmlns:a16="http://schemas.microsoft.com/office/drawing/2014/main" id="{876D0309-2615-3961-0288-927E4D9E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05074" y="5510481"/>
              <a:ext cx="411843" cy="41184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7337959-AAFD-48EA-D790-A46BCE6DE146}"/>
                </a:ext>
              </a:extLst>
            </p:cNvPr>
            <p:cNvSpPr txBox="1"/>
            <p:nvPr/>
          </p:nvSpPr>
          <p:spPr>
            <a:xfrm>
              <a:off x="3922859" y="2973226"/>
              <a:ext cx="817318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Global Reach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0D525A-70EB-7DDE-0306-EF637BB000C3}"/>
                </a:ext>
              </a:extLst>
            </p:cNvPr>
            <p:cNvSpPr txBox="1"/>
            <p:nvPr/>
          </p:nvSpPr>
          <p:spPr>
            <a:xfrm>
              <a:off x="6428721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B</a:t>
              </a:r>
            </a:p>
          </p:txBody>
        </p:sp>
        <p:pic>
          <p:nvPicPr>
            <p:cNvPr id="33" name="グラフィックス 39" descr="Azure Virtual Network">
              <a:extLst>
                <a:ext uri="{FF2B5EF4-FFF2-40B4-BE49-F238E27FC236}">
                  <a16:creationId xmlns:a16="http://schemas.microsoft.com/office/drawing/2014/main" id="{264FA992-C642-FADF-29A6-F304CE47F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903639" y="3280989"/>
              <a:ext cx="411843" cy="411843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EE7396-6A6C-A269-91CD-CB93441FA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39816" y="3213342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8A1287-C5C4-BFB9-9E7C-16F720495E3E}"/>
                </a:ext>
              </a:extLst>
            </p:cNvPr>
            <p:cNvSpPr txBox="1"/>
            <p:nvPr/>
          </p:nvSpPr>
          <p:spPr>
            <a:xfrm>
              <a:off x="8403518" y="3403551"/>
              <a:ext cx="101470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36" name="グラフィックス 77" descr="Azure Virtual Network Gateway">
              <a:extLst>
                <a:ext uri="{FF2B5EF4-FFF2-40B4-BE49-F238E27FC236}">
                  <a16:creationId xmlns:a16="http://schemas.microsoft.com/office/drawing/2014/main" id="{A1E8A0D8-30EC-4786-6EFB-C3EB1A78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46877" y="3776107"/>
              <a:ext cx="411843" cy="41184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7E6ED37-FC74-31DD-CA59-CC5AE2C6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44642" y="3795684"/>
              <a:ext cx="405833" cy="33467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68A0BE-33C7-5D12-0F1C-80D732E6345F}"/>
                </a:ext>
              </a:extLst>
            </p:cNvPr>
            <p:cNvSpPr txBox="1"/>
            <p:nvPr/>
          </p:nvSpPr>
          <p:spPr>
            <a:xfrm>
              <a:off x="8753025" y="3823749"/>
              <a:ext cx="86562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Firewall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(WAF)</a:t>
              </a:r>
            </a:p>
          </p:txBody>
        </p:sp>
        <p:cxnSp>
          <p:nvCxnSpPr>
            <p:cNvPr id="39" name="Connector: Elbow 61">
              <a:extLst>
                <a:ext uri="{FF2B5EF4-FFF2-40B4-BE49-F238E27FC236}">
                  <a16:creationId xmlns:a16="http://schemas.microsoft.com/office/drawing/2014/main" id="{85664C50-D7F1-0971-BEE0-75F3277C10D4}"/>
                </a:ext>
              </a:extLst>
            </p:cNvPr>
            <p:cNvCxnSpPr>
              <a:cxnSpLocks/>
              <a:stCxn id="24" idx="3"/>
              <a:endCxn id="36" idx="1"/>
            </p:cNvCxnSpPr>
            <p:nvPr/>
          </p:nvCxnSpPr>
          <p:spPr>
            <a:xfrm flipV="1">
              <a:off x="4039363" y="3982029"/>
              <a:ext cx="3507514" cy="2097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61">
              <a:extLst>
                <a:ext uri="{FF2B5EF4-FFF2-40B4-BE49-F238E27FC236}">
                  <a16:creationId xmlns:a16="http://schemas.microsoft.com/office/drawing/2014/main" id="{9BA36C7E-49BF-7A8A-2F1D-A774C26B8B0D}"/>
                </a:ext>
              </a:extLst>
            </p:cNvPr>
            <p:cNvCxnSpPr>
              <a:cxnSpLocks/>
              <a:stCxn id="20" idx="3"/>
              <a:endCxn id="36" idx="1"/>
            </p:cNvCxnSpPr>
            <p:nvPr/>
          </p:nvCxnSpPr>
          <p:spPr>
            <a:xfrm>
              <a:off x="4044684" y="2072979"/>
              <a:ext cx="3502193" cy="19090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cloud 1" descr="cloud, delivery">
              <a:extLst>
                <a:ext uri="{FF2B5EF4-FFF2-40B4-BE49-F238E27FC236}">
                  <a16:creationId xmlns:a16="http://schemas.microsoft.com/office/drawing/2014/main" id="{97FE8736-4839-C03A-B083-102D37D368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825400" y="2766770"/>
              <a:ext cx="663848" cy="412833"/>
              <a:chOff x="1008" y="846"/>
              <a:chExt cx="320" cy="199"/>
            </a:xfrm>
          </p:grpSpPr>
          <p:sp>
            <p:nvSpPr>
              <p:cNvPr id="42" name="AutoShape 3">
                <a:extLst>
                  <a:ext uri="{FF2B5EF4-FFF2-40B4-BE49-F238E27FC236}">
                    <a16:creationId xmlns:a16="http://schemas.microsoft.com/office/drawing/2014/main" id="{1770762C-D3B7-8850-7243-8EEEDD95DD1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5">
                <a:extLst>
                  <a:ext uri="{FF2B5EF4-FFF2-40B4-BE49-F238E27FC236}">
                    <a16:creationId xmlns:a16="http://schemas.microsoft.com/office/drawing/2014/main" id="{A62C0511-52E4-4B0C-B0C6-1918E6C7F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AA4D0312-BFAD-BD6A-FB5F-3F85F5A0C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8380BC-086D-8176-39A5-23687E384E2D}"/>
                </a:ext>
              </a:extLst>
            </p:cNvPr>
            <p:cNvSpPr txBox="1"/>
            <p:nvPr/>
          </p:nvSpPr>
          <p:spPr>
            <a:xfrm>
              <a:off x="10912064" y="3230227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Internet</a:t>
              </a:r>
            </a:p>
          </p:txBody>
        </p:sp>
        <p:pic>
          <p:nvPicPr>
            <p:cNvPr id="46" name="グラフィックス 39" descr="Azure Virtual Network">
              <a:extLst>
                <a:ext uri="{FF2B5EF4-FFF2-40B4-BE49-F238E27FC236}">
                  <a16:creationId xmlns:a16="http://schemas.microsoft.com/office/drawing/2014/main" id="{B6492B94-D04D-37D1-E172-800B3081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611452" y="4986720"/>
              <a:ext cx="411843" cy="41184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4976933-0C18-A7D5-F887-003F7D31DBA0}"/>
                </a:ext>
              </a:extLst>
            </p:cNvPr>
            <p:cNvSpPr txBox="1"/>
            <p:nvPr/>
          </p:nvSpPr>
          <p:spPr>
            <a:xfrm>
              <a:off x="7739813" y="5081662"/>
              <a:ext cx="79989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Spoke VNets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C35B77A8-A943-D209-841F-2411129C9B9F}"/>
                </a:ext>
              </a:extLst>
            </p:cNvPr>
            <p:cNvCxnSpPr>
              <a:cxnSpLocks/>
              <a:stCxn id="11" idx="3"/>
              <a:endCxn id="43" idx="11"/>
            </p:cNvCxnSpPr>
            <p:nvPr/>
          </p:nvCxnSpPr>
          <p:spPr>
            <a:xfrm>
              <a:off x="9894931" y="2217121"/>
              <a:ext cx="944991" cy="83605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00924776-609F-C180-6D87-D85BCB0A9254}"/>
                </a:ext>
              </a:extLst>
            </p:cNvPr>
            <p:cNvCxnSpPr>
              <a:cxnSpLocks/>
              <a:stCxn id="34" idx="3"/>
              <a:endCxn id="43" idx="11"/>
            </p:cNvCxnSpPr>
            <p:nvPr/>
          </p:nvCxnSpPr>
          <p:spPr>
            <a:xfrm flipV="1">
              <a:off x="9894931" y="3053177"/>
              <a:ext cx="944991" cy="92227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959865F-15F1-0CF1-A056-14631401ECCE}"/>
                </a:ext>
              </a:extLst>
            </p:cNvPr>
            <p:cNvSpPr txBox="1"/>
            <p:nvPr/>
          </p:nvSpPr>
          <p:spPr>
            <a:xfrm>
              <a:off x="7873498" y="4544393"/>
              <a:ext cx="13561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User Defined Routes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D279F3-966A-5EDC-0345-C05058959DD9}"/>
                </a:ext>
              </a:extLst>
            </p:cNvPr>
            <p:cNvSpPr txBox="1"/>
            <p:nvPr/>
          </p:nvSpPr>
          <p:spPr>
            <a:xfrm>
              <a:off x="7810640" y="2778995"/>
              <a:ext cx="9233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Default Route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F6F7246-9996-3AE7-05E2-1593532639DD}"/>
                </a:ext>
              </a:extLst>
            </p:cNvPr>
            <p:cNvSpPr txBox="1"/>
            <p:nvPr/>
          </p:nvSpPr>
          <p:spPr>
            <a:xfrm>
              <a:off x="5112502" y="6226956"/>
              <a:ext cx="19091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Default Route blocked</a:t>
              </a:r>
            </a:p>
            <a:p>
              <a:pPr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by Route Policy</a:t>
              </a:r>
            </a:p>
          </p:txBody>
        </p:sp>
        <p:cxnSp>
          <p:nvCxnSpPr>
            <p:cNvPr id="53" name="Connector: Elbow 61">
              <a:extLst>
                <a:ext uri="{FF2B5EF4-FFF2-40B4-BE49-F238E27FC236}">
                  <a16:creationId xmlns:a16="http://schemas.microsoft.com/office/drawing/2014/main" id="{DE657973-C19D-2F7B-7F5F-9CBBFD7825A5}"/>
                </a:ext>
              </a:extLst>
            </p:cNvPr>
            <p:cNvCxnSpPr>
              <a:cxnSpLocks/>
              <a:stCxn id="46" idx="0"/>
              <a:endCxn id="34" idx="2"/>
            </p:cNvCxnSpPr>
            <p:nvPr/>
          </p:nvCxnSpPr>
          <p:spPr>
            <a:xfrm flipV="1">
              <a:off x="8817374" y="4737559"/>
              <a:ext cx="0" cy="249161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4A8099-D85F-F725-F1D1-61CCC81FB8EE}"/>
                </a:ext>
              </a:extLst>
            </p:cNvPr>
            <p:cNvSpPr txBox="1"/>
            <p:nvPr/>
          </p:nvSpPr>
          <p:spPr>
            <a:xfrm>
              <a:off x="7873498" y="4780944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5AC6885-BD37-5F56-EDCF-D059A3D4C786}"/>
                </a:ext>
              </a:extLst>
            </p:cNvPr>
            <p:cNvSpPr txBox="1"/>
            <p:nvPr/>
          </p:nvSpPr>
          <p:spPr>
            <a:xfrm>
              <a:off x="4570779" y="2204105"/>
              <a:ext cx="133184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/>
                <a:t>ExpressRoute Connection</a:t>
              </a:r>
            </a:p>
          </p:txBody>
        </p:sp>
        <p:pic>
          <p:nvPicPr>
            <p:cNvPr id="56" name="Graphic 55" descr="Azure ExpressRoute Connection">
              <a:extLst>
                <a:ext uri="{FF2B5EF4-FFF2-40B4-BE49-F238E27FC236}">
                  <a16:creationId xmlns:a16="http://schemas.microsoft.com/office/drawing/2014/main" id="{184CFB86-CCC5-12D8-F202-D5964361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667058" y="1949439"/>
              <a:ext cx="275315" cy="275315"/>
            </a:xfrm>
            <a:prstGeom prst="rect">
              <a:avLst/>
            </a:prstGeom>
          </p:spPr>
        </p:pic>
        <p:pic>
          <p:nvPicPr>
            <p:cNvPr id="57" name="Graphic 56" descr="Azure ExpressRoute Connection">
              <a:extLst>
                <a:ext uri="{FF2B5EF4-FFF2-40B4-BE49-F238E27FC236}">
                  <a16:creationId xmlns:a16="http://schemas.microsoft.com/office/drawing/2014/main" id="{D5C0D129-4350-B549-A7B2-5F0BF39E6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658672" y="2886095"/>
              <a:ext cx="275315" cy="275315"/>
            </a:xfrm>
            <a:prstGeom prst="rect">
              <a:avLst/>
            </a:prstGeom>
          </p:spPr>
        </p:pic>
        <p:pic>
          <p:nvPicPr>
            <p:cNvPr id="58" name="Graphic 57" descr="Azure ExpressRoute Connection">
              <a:extLst>
                <a:ext uri="{FF2B5EF4-FFF2-40B4-BE49-F238E27FC236}">
                  <a16:creationId xmlns:a16="http://schemas.microsoft.com/office/drawing/2014/main" id="{896D31E2-ACAD-5230-1F50-40FC1AA92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667058" y="3851700"/>
              <a:ext cx="275315" cy="275315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4714DF5-B5E1-F914-D9D6-E0436F8C1BE8}"/>
                </a:ext>
              </a:extLst>
            </p:cNvPr>
            <p:cNvSpPr txBox="1"/>
            <p:nvPr/>
          </p:nvSpPr>
          <p:spPr>
            <a:xfrm>
              <a:off x="4617894" y="3152841"/>
              <a:ext cx="133184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/>
                <a:t>ExpressRoute Connection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335CB92-D6BC-158D-BA96-FE288C08DD53}"/>
                </a:ext>
              </a:extLst>
            </p:cNvPr>
            <p:cNvSpPr txBox="1"/>
            <p:nvPr/>
          </p:nvSpPr>
          <p:spPr>
            <a:xfrm>
              <a:off x="4603983" y="4112940"/>
              <a:ext cx="133184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/>
                <a:t>ExpressRoute Connection</a:t>
              </a:r>
            </a:p>
          </p:txBody>
        </p:sp>
        <p:grpSp>
          <p:nvGrpSpPr>
            <p:cNvPr id="68" name="cloud 1" descr="cloud, delivery">
              <a:extLst>
                <a:ext uri="{FF2B5EF4-FFF2-40B4-BE49-F238E27FC236}">
                  <a16:creationId xmlns:a16="http://schemas.microsoft.com/office/drawing/2014/main" id="{0AD51C64-DF25-0F40-2FBB-84A927C3047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042" y="3175153"/>
              <a:ext cx="663848" cy="412833"/>
              <a:chOff x="1008" y="846"/>
              <a:chExt cx="320" cy="199"/>
            </a:xfrm>
          </p:grpSpPr>
          <p:sp>
            <p:nvSpPr>
              <p:cNvPr id="69" name="AutoShape 3">
                <a:extLst>
                  <a:ext uri="{FF2B5EF4-FFF2-40B4-BE49-F238E27FC236}">
                    <a16:creationId xmlns:a16="http://schemas.microsoft.com/office/drawing/2014/main" id="{813FDE95-A5F4-0E00-A281-4C09CD034EB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8D6765C2-3B9C-F8A2-B0BE-05A98CF6B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6">
                <a:extLst>
                  <a:ext uri="{FF2B5EF4-FFF2-40B4-BE49-F238E27FC236}">
                    <a16:creationId xmlns:a16="http://schemas.microsoft.com/office/drawing/2014/main" id="{BDB0AF67-9537-F3C2-8028-AC0A5A167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13F1A00-48CF-B903-B10F-CF6FD0FC07E2}"/>
                </a:ext>
              </a:extLst>
            </p:cNvPr>
            <p:cNvSpPr txBox="1"/>
            <p:nvPr/>
          </p:nvSpPr>
          <p:spPr>
            <a:xfrm>
              <a:off x="810553" y="3647249"/>
              <a:ext cx="106279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Internet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(Managed SNAT)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6449DB1A-0442-2F1C-BCD7-285454533DF4}"/>
                </a:ext>
              </a:extLst>
            </p:cNvPr>
            <p:cNvCxnSpPr>
              <a:cxnSpLocks/>
              <a:stCxn id="6" idx="2"/>
              <a:endCxn id="70" idx="6"/>
            </p:cNvCxnSpPr>
            <p:nvPr/>
          </p:nvCxnSpPr>
          <p:spPr>
            <a:xfrm>
              <a:off x="1341828" y="2854883"/>
              <a:ext cx="1427" cy="33064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9B1E5F4-302E-B56B-2F98-336510913415}"/>
                </a:ext>
              </a:extLst>
            </p:cNvPr>
            <p:cNvGrpSpPr/>
            <p:nvPr/>
          </p:nvGrpSpPr>
          <p:grpSpPr>
            <a:xfrm>
              <a:off x="847294" y="2281415"/>
              <a:ext cx="411949" cy="411949"/>
              <a:chOff x="8765742" y="6141686"/>
              <a:chExt cx="411949" cy="411949"/>
            </a:xfrm>
          </p:grpSpPr>
          <p:pic>
            <p:nvPicPr>
              <p:cNvPr id="75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03F25D16-933A-8DCE-A092-8C9820057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D311B25A-CA47-7964-B7D3-CC1167C628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B6004DF-2BDA-B8D3-EB19-C665C921FCF9}"/>
                </a:ext>
              </a:extLst>
            </p:cNvPr>
            <p:cNvSpPr txBox="1"/>
            <p:nvPr/>
          </p:nvSpPr>
          <p:spPr>
            <a:xfrm>
              <a:off x="1396571" y="2318112"/>
              <a:ext cx="28533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(FW)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41EFC13-4251-2635-ECE2-AD301FD6CECD}"/>
              </a:ext>
            </a:extLst>
          </p:cNvPr>
          <p:cNvSpPr txBox="1"/>
          <p:nvPr/>
        </p:nvSpPr>
        <p:spPr>
          <a:xfrm>
            <a:off x="2944909" y="6410310"/>
            <a:ext cx="6096000" cy="37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11 – Option 3: Egress from Azure VMware Solution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774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D662930-47F1-BB76-238C-C5D4ED41AC95}"/>
              </a:ext>
            </a:extLst>
          </p:cNvPr>
          <p:cNvGrpSpPr/>
          <p:nvPr/>
        </p:nvGrpSpPr>
        <p:grpSpPr>
          <a:xfrm>
            <a:off x="414868" y="334529"/>
            <a:ext cx="11362264" cy="5636481"/>
            <a:chOff x="126984" y="1112080"/>
            <a:chExt cx="11362264" cy="563648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EA19E64-CDF9-D23D-5001-FB03B028E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6984" y="1112080"/>
              <a:ext cx="9960913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 descr="Microsoft Azure - Wikipedia">
              <a:extLst>
                <a:ext uri="{FF2B5EF4-FFF2-40B4-BE49-F238E27FC236}">
                  <a16:creationId xmlns:a16="http://schemas.microsoft.com/office/drawing/2014/main" id="{B8460FB9-FBE3-EBEA-59AB-C245CE9DD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18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3C06D6-9095-C732-0FC9-FDDAC4838247}"/>
                </a:ext>
              </a:extLst>
            </p:cNvPr>
            <p:cNvSpPr txBox="1"/>
            <p:nvPr/>
          </p:nvSpPr>
          <p:spPr>
            <a:xfrm>
              <a:off x="704964" y="1337255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625063-925B-8740-325C-1EFD6180E5FA}"/>
                </a:ext>
              </a:extLst>
            </p:cNvPr>
            <p:cNvSpPr txBox="1"/>
            <p:nvPr/>
          </p:nvSpPr>
          <p:spPr>
            <a:xfrm>
              <a:off x="799741" y="1845879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D64F1D-6B9E-CB82-F61D-F4811427C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18" y="1731663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493BF739-4511-42BC-D739-C6528D1C2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698" y="1803235"/>
              <a:ext cx="412725" cy="41272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2648A7-D154-938E-2277-AF9A242DB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6252" y="6023899"/>
              <a:ext cx="5770941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26E20E-A00A-20A5-E52A-E6A54E80D2EE}"/>
                </a:ext>
              </a:extLst>
            </p:cNvPr>
            <p:cNvSpPr txBox="1"/>
            <p:nvPr/>
          </p:nvSpPr>
          <p:spPr>
            <a:xfrm>
              <a:off x="1923144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10" name="Virtual Data Center" descr="Virtual Data Center">
              <a:extLst>
                <a:ext uri="{FF2B5EF4-FFF2-40B4-BE49-F238E27FC236}">
                  <a16:creationId xmlns:a16="http://schemas.microsoft.com/office/drawing/2014/main" id="{5A343F8E-0262-B49E-BFCB-A0A93D937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8833" y="6062855"/>
              <a:ext cx="457431" cy="45743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C5070A-0839-C231-26B7-91502830E15F}"/>
                </a:ext>
              </a:extLst>
            </p:cNvPr>
            <p:cNvSpPr txBox="1"/>
            <p:nvPr/>
          </p:nvSpPr>
          <p:spPr>
            <a:xfrm>
              <a:off x="3919358" y="1516869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7A60BE-5CF7-2686-AD2A-1F8BBD845B7D}"/>
                </a:ext>
              </a:extLst>
            </p:cNvPr>
            <p:cNvSpPr txBox="1"/>
            <p:nvPr/>
          </p:nvSpPr>
          <p:spPr>
            <a:xfrm>
              <a:off x="2488023" y="1549808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3" name="グラフィックス 37" descr="Azure ExpressRoute">
              <a:extLst>
                <a:ext uri="{FF2B5EF4-FFF2-40B4-BE49-F238E27FC236}">
                  <a16:creationId xmlns:a16="http://schemas.microsoft.com/office/drawing/2014/main" id="{B35FE216-C249-F6F0-17C7-26032F11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28757" y="1691868"/>
              <a:ext cx="411843" cy="411843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794E5FF9-B8B4-BAE8-541D-5E5726AA5E32}"/>
                </a:ext>
              </a:extLst>
            </p:cNvPr>
            <p:cNvCxnSpPr>
              <a:cxnSpLocks/>
              <a:stCxn id="6" idx="3"/>
              <a:endCxn id="15" idx="1"/>
            </p:cNvCxnSpPr>
            <p:nvPr/>
          </p:nvCxnSpPr>
          <p:spPr>
            <a:xfrm>
              <a:off x="2455238" y="2070117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AB65F89-9489-B9AA-A805-923322792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6234" y="1848754"/>
              <a:ext cx="448450" cy="44845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ACA3A1-FAB4-1FDB-04EB-DD5F7B86F923}"/>
                </a:ext>
              </a:extLst>
            </p:cNvPr>
            <p:cNvSpPr txBox="1"/>
            <p:nvPr/>
          </p:nvSpPr>
          <p:spPr>
            <a:xfrm>
              <a:off x="3924030" y="3437641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17" name="Graphic 16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AE31733-6238-7610-907C-2CB24518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0913" y="3778779"/>
              <a:ext cx="448450" cy="4484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B64A1B-CDEF-4ED9-F99E-75740BFC2CC4}"/>
                </a:ext>
              </a:extLst>
            </p:cNvPr>
            <p:cNvSpPr txBox="1"/>
            <p:nvPr/>
          </p:nvSpPr>
          <p:spPr>
            <a:xfrm>
              <a:off x="4075489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19" name="Graphic 1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CEC7836-5179-DC91-B45D-DE591A86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777" y="6226956"/>
              <a:ext cx="448450" cy="448450"/>
            </a:xfrm>
            <a:prstGeom prst="rect">
              <a:avLst/>
            </a:prstGeom>
          </p:spPr>
        </p:pic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1B1EF70E-BA4A-0890-5511-2815F14014DF}"/>
                </a:ext>
              </a:extLst>
            </p:cNvPr>
            <p:cNvCxnSpPr>
              <a:cxnSpLocks/>
              <a:stCxn id="19" idx="0"/>
              <a:endCxn id="17" idx="2"/>
            </p:cNvCxnSpPr>
            <p:nvPr/>
          </p:nvCxnSpPr>
          <p:spPr>
            <a:xfrm flipH="1" flipV="1">
              <a:off x="3815138" y="4227229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2637B9-04AC-3C8B-4AD0-97A29AC0E4D3}"/>
                </a:ext>
              </a:extLst>
            </p:cNvPr>
            <p:cNvSpPr txBox="1"/>
            <p:nvPr/>
          </p:nvSpPr>
          <p:spPr>
            <a:xfrm>
              <a:off x="4396656" y="5634452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2" name="グラフィックス 37" descr="Azure ExpressRoute">
              <a:extLst>
                <a:ext uri="{FF2B5EF4-FFF2-40B4-BE49-F238E27FC236}">
                  <a16:creationId xmlns:a16="http://schemas.microsoft.com/office/drawing/2014/main" id="{F172CA1E-756E-C125-AD66-662C0273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5074" y="5510481"/>
              <a:ext cx="411843" cy="41184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DEFCD4-C6C1-9434-3995-C1B277E50B21}"/>
                </a:ext>
              </a:extLst>
            </p:cNvPr>
            <p:cNvSpPr txBox="1"/>
            <p:nvPr/>
          </p:nvSpPr>
          <p:spPr>
            <a:xfrm>
              <a:off x="6428721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24" name="グラフィックス 39" descr="Azure Virtual Network">
              <a:extLst>
                <a:ext uri="{FF2B5EF4-FFF2-40B4-BE49-F238E27FC236}">
                  <a16:creationId xmlns:a16="http://schemas.microsoft.com/office/drawing/2014/main" id="{9C95845F-3408-3717-3D45-87DB9C17B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03639" y="3280989"/>
              <a:ext cx="411843" cy="411843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D946835-1416-ED5F-3384-CA2EC85F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39816" y="3213342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C5167C-6BD3-C544-A282-BB56DE1EDAAF}"/>
                </a:ext>
              </a:extLst>
            </p:cNvPr>
            <p:cNvSpPr txBox="1"/>
            <p:nvPr/>
          </p:nvSpPr>
          <p:spPr>
            <a:xfrm>
              <a:off x="8403518" y="3403551"/>
              <a:ext cx="101470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27" name="グラフィックス 77" descr="Azure Virtual Network Gateway">
              <a:extLst>
                <a:ext uri="{FF2B5EF4-FFF2-40B4-BE49-F238E27FC236}">
                  <a16:creationId xmlns:a16="http://schemas.microsoft.com/office/drawing/2014/main" id="{A55B870B-156F-77FA-17C1-70A4F9C1D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546877" y="3776107"/>
              <a:ext cx="411843" cy="411843"/>
            </a:xfrm>
            <a:prstGeom prst="rect">
              <a:avLst/>
            </a:prstGeom>
          </p:spPr>
        </p:pic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C3EA4BF9-4227-B3C5-4537-A82BE6E648FC}"/>
                </a:ext>
              </a:extLst>
            </p:cNvPr>
            <p:cNvCxnSpPr>
              <a:cxnSpLocks/>
              <a:stCxn id="17" idx="3"/>
              <a:endCxn id="27" idx="1"/>
            </p:cNvCxnSpPr>
            <p:nvPr/>
          </p:nvCxnSpPr>
          <p:spPr>
            <a:xfrm flipV="1">
              <a:off x="4039363" y="3982029"/>
              <a:ext cx="3507514" cy="2097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cloud 1" descr="cloud, delivery">
              <a:extLst>
                <a:ext uri="{FF2B5EF4-FFF2-40B4-BE49-F238E27FC236}">
                  <a16:creationId xmlns:a16="http://schemas.microsoft.com/office/drawing/2014/main" id="{CCE1BC76-F07B-AE16-04D8-DDEC1298BD0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825400" y="2766770"/>
              <a:ext cx="663848" cy="412833"/>
              <a:chOff x="1008" y="846"/>
              <a:chExt cx="320" cy="199"/>
            </a:xfrm>
          </p:grpSpPr>
          <p:sp>
            <p:nvSpPr>
              <p:cNvPr id="30" name="AutoShape 3">
                <a:extLst>
                  <a:ext uri="{FF2B5EF4-FFF2-40B4-BE49-F238E27FC236}">
                    <a16:creationId xmlns:a16="http://schemas.microsoft.com/office/drawing/2014/main" id="{A692D6D9-EEE9-05A8-498B-5F42B6EBB53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A0024D64-3373-F3F4-05E2-6808E9230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A8038D81-D0D8-BFB0-3E1C-0A8896C83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022D3A-98D9-5798-73A6-D267FEFDE071}"/>
                </a:ext>
              </a:extLst>
            </p:cNvPr>
            <p:cNvSpPr txBox="1"/>
            <p:nvPr/>
          </p:nvSpPr>
          <p:spPr>
            <a:xfrm>
              <a:off x="10912064" y="3230227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Internet</a:t>
              </a:r>
            </a:p>
          </p:txBody>
        </p:sp>
        <p:pic>
          <p:nvPicPr>
            <p:cNvPr id="34" name="グラフィックス 39" descr="Azure Virtual Network">
              <a:extLst>
                <a:ext uri="{FF2B5EF4-FFF2-40B4-BE49-F238E27FC236}">
                  <a16:creationId xmlns:a16="http://schemas.microsoft.com/office/drawing/2014/main" id="{EC6C41AD-42AA-1597-53D2-4848B7E98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11452" y="4986720"/>
              <a:ext cx="411843" cy="41184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171A32-DB98-0595-6B23-A20CAF340653}"/>
                </a:ext>
              </a:extLst>
            </p:cNvPr>
            <p:cNvSpPr txBox="1"/>
            <p:nvPr/>
          </p:nvSpPr>
          <p:spPr>
            <a:xfrm>
              <a:off x="7739813" y="5081662"/>
              <a:ext cx="79989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Spoke VNets</a:t>
              </a:r>
            </a:p>
          </p:txBody>
        </p:sp>
        <p:cxnSp>
          <p:nvCxnSpPr>
            <p:cNvPr id="36" name="Connector: Elbow 61">
              <a:extLst>
                <a:ext uri="{FF2B5EF4-FFF2-40B4-BE49-F238E27FC236}">
                  <a16:creationId xmlns:a16="http://schemas.microsoft.com/office/drawing/2014/main" id="{253F53CD-CEDE-4734-A28F-850B1A15FF77}"/>
                </a:ext>
              </a:extLst>
            </p:cNvPr>
            <p:cNvCxnSpPr>
              <a:cxnSpLocks/>
              <a:stCxn id="25" idx="3"/>
              <a:endCxn id="31" idx="11"/>
            </p:cNvCxnSpPr>
            <p:nvPr/>
          </p:nvCxnSpPr>
          <p:spPr>
            <a:xfrm flipV="1">
              <a:off x="9894931" y="3053177"/>
              <a:ext cx="944991" cy="92227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C79BF85-B602-56DC-8CA1-AC714602390F}"/>
                </a:ext>
              </a:extLst>
            </p:cNvPr>
            <p:cNvSpPr txBox="1"/>
            <p:nvPr/>
          </p:nvSpPr>
          <p:spPr>
            <a:xfrm>
              <a:off x="7873498" y="4544393"/>
              <a:ext cx="13561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User Defined Routes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BDAE21-302A-0C86-BFBA-8F88BBE258EB}"/>
                </a:ext>
              </a:extLst>
            </p:cNvPr>
            <p:cNvSpPr txBox="1"/>
            <p:nvPr/>
          </p:nvSpPr>
          <p:spPr>
            <a:xfrm>
              <a:off x="5112502" y="6226956"/>
              <a:ext cx="19091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Default Route blocked</a:t>
              </a:r>
            </a:p>
            <a:p>
              <a:pPr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by Route Policy</a:t>
              </a:r>
            </a:p>
          </p:txBody>
        </p:sp>
        <p:cxnSp>
          <p:nvCxnSpPr>
            <p:cNvPr id="39" name="Connector: Elbow 61">
              <a:extLst>
                <a:ext uri="{FF2B5EF4-FFF2-40B4-BE49-F238E27FC236}">
                  <a16:creationId xmlns:a16="http://schemas.microsoft.com/office/drawing/2014/main" id="{7BE5CEC6-E996-2EC1-3E46-28816F1880FA}"/>
                </a:ext>
              </a:extLst>
            </p:cNvPr>
            <p:cNvCxnSpPr>
              <a:cxnSpLocks/>
              <a:stCxn id="34" idx="0"/>
              <a:endCxn id="25" idx="2"/>
            </p:cNvCxnSpPr>
            <p:nvPr/>
          </p:nvCxnSpPr>
          <p:spPr>
            <a:xfrm flipV="1">
              <a:off x="8817374" y="4737559"/>
              <a:ext cx="0" cy="249161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BC89B9-2BF4-FCCD-95AD-E0F527CCCC09}"/>
                </a:ext>
              </a:extLst>
            </p:cNvPr>
            <p:cNvSpPr txBox="1"/>
            <p:nvPr/>
          </p:nvSpPr>
          <p:spPr>
            <a:xfrm>
              <a:off x="7873498" y="4780944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42B4DC-F171-1A69-6719-4AF70B4C7D40}"/>
                </a:ext>
              </a:extLst>
            </p:cNvPr>
            <p:cNvSpPr txBox="1"/>
            <p:nvPr/>
          </p:nvSpPr>
          <p:spPr>
            <a:xfrm>
              <a:off x="4594767" y="3191627"/>
              <a:ext cx="133184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/>
                <a:t>ExpressRoute Connection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EBB934D-6FDB-8438-74EA-B3A0A0CD8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272411" y="3692832"/>
              <a:ext cx="411843" cy="40480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54C81D-8701-5764-8D2E-1057A6C81C8A}"/>
                </a:ext>
              </a:extLst>
            </p:cNvPr>
            <p:cNvSpPr txBox="1"/>
            <p:nvPr/>
          </p:nvSpPr>
          <p:spPr>
            <a:xfrm>
              <a:off x="8094412" y="4152073"/>
              <a:ext cx="76783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6880C9D-12C3-A40D-806F-C32A5BAEF1DC}"/>
                </a:ext>
              </a:extLst>
            </p:cNvPr>
            <p:cNvSpPr txBox="1"/>
            <p:nvPr/>
          </p:nvSpPr>
          <p:spPr>
            <a:xfrm>
              <a:off x="4594767" y="4163474"/>
              <a:ext cx="133184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/>
                <a:t>ExpressRoute Connection</a:t>
              </a:r>
            </a:p>
          </p:txBody>
        </p:sp>
        <p:pic>
          <p:nvPicPr>
            <p:cNvPr id="45" name="Graphic 44" descr="Azure ExpressRoute Connection">
              <a:extLst>
                <a:ext uri="{FF2B5EF4-FFF2-40B4-BE49-F238E27FC236}">
                  <a16:creationId xmlns:a16="http://schemas.microsoft.com/office/drawing/2014/main" id="{04BC93E2-6CB7-BB39-846B-8E6B62FD7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639531" y="3877682"/>
              <a:ext cx="275315" cy="275315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1BAFBD5-3858-1D4E-0FE9-469D196BE9DD}"/>
                </a:ext>
              </a:extLst>
            </p:cNvPr>
            <p:cNvGrpSpPr/>
            <p:nvPr/>
          </p:nvGrpSpPr>
          <p:grpSpPr>
            <a:xfrm>
              <a:off x="9193415" y="3692832"/>
              <a:ext cx="411949" cy="411949"/>
              <a:chOff x="8765742" y="6141686"/>
              <a:chExt cx="411949" cy="411949"/>
            </a:xfrm>
          </p:grpSpPr>
          <p:pic>
            <p:nvPicPr>
              <p:cNvPr id="47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F58A9BAC-0E3D-B2C0-A7B1-39E80C32F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C521DE5F-7328-642D-E142-0D9613546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0D76863-EB19-E823-A980-7137A23DB034}"/>
                </a:ext>
              </a:extLst>
            </p:cNvPr>
            <p:cNvSpPr txBox="1"/>
            <p:nvPr/>
          </p:nvSpPr>
          <p:spPr>
            <a:xfrm>
              <a:off x="9275551" y="4148527"/>
              <a:ext cx="28533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(FW)</a:t>
              </a:r>
            </a:p>
          </p:txBody>
        </p:sp>
        <p:cxnSp>
          <p:nvCxnSpPr>
            <p:cNvPr id="50" name="Connector: Elbow 61">
              <a:extLst>
                <a:ext uri="{FF2B5EF4-FFF2-40B4-BE49-F238E27FC236}">
                  <a16:creationId xmlns:a16="http://schemas.microsoft.com/office/drawing/2014/main" id="{E26834C9-D89B-8893-1574-7130E4DD2D1A}"/>
                </a:ext>
              </a:extLst>
            </p:cNvPr>
            <p:cNvCxnSpPr>
              <a:cxnSpLocks/>
              <a:stCxn id="15" idx="3"/>
              <a:endCxn id="27" idx="1"/>
            </p:cNvCxnSpPr>
            <p:nvPr/>
          </p:nvCxnSpPr>
          <p:spPr>
            <a:xfrm>
              <a:off x="4044684" y="2072979"/>
              <a:ext cx="3502193" cy="19090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Graphic 50" descr="Azure ExpressRoute Connection">
              <a:extLst>
                <a:ext uri="{FF2B5EF4-FFF2-40B4-BE49-F238E27FC236}">
                  <a16:creationId xmlns:a16="http://schemas.microsoft.com/office/drawing/2014/main" id="{D94927DE-5DB9-FC8A-D8B3-48FFD5D3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639531" y="2889767"/>
              <a:ext cx="275315" cy="275315"/>
            </a:xfrm>
            <a:prstGeom prst="rect">
              <a:avLst/>
            </a:prstGeom>
          </p:spPr>
        </p:pic>
        <p:cxnSp>
          <p:nvCxnSpPr>
            <p:cNvPr id="52" name="Connector: Elbow 61">
              <a:extLst>
                <a:ext uri="{FF2B5EF4-FFF2-40B4-BE49-F238E27FC236}">
                  <a16:creationId xmlns:a16="http://schemas.microsoft.com/office/drawing/2014/main" id="{B18AEC7D-DB58-C258-B8A8-DD81B6EF4F90}"/>
                </a:ext>
              </a:extLst>
            </p:cNvPr>
            <p:cNvCxnSpPr>
              <a:cxnSpLocks/>
              <a:stCxn id="17" idx="0"/>
              <a:endCxn id="15" idx="2"/>
            </p:cNvCxnSpPr>
            <p:nvPr/>
          </p:nvCxnSpPr>
          <p:spPr>
            <a:xfrm flipV="1">
              <a:off x="3815138" y="2297204"/>
              <a:ext cx="5321" cy="148157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B0381B-5DBF-6517-0E9E-1BEEB5F7418A}"/>
                </a:ext>
              </a:extLst>
            </p:cNvPr>
            <p:cNvSpPr txBox="1"/>
            <p:nvPr/>
          </p:nvSpPr>
          <p:spPr>
            <a:xfrm>
              <a:off x="3922859" y="2973226"/>
              <a:ext cx="817318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Global Reach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6679EAA-157D-A8E5-4D63-E611F95006EC}"/>
              </a:ext>
            </a:extLst>
          </p:cNvPr>
          <p:cNvSpPr txBox="1"/>
          <p:nvPr/>
        </p:nvSpPr>
        <p:spPr>
          <a:xfrm>
            <a:off x="2211028" y="6300966"/>
            <a:ext cx="8055690" cy="37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12 – Option 4: Third-party Firewall for internet traffic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752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847A38F1-FDF8-0296-7E69-7E9B0643E7C8}"/>
              </a:ext>
            </a:extLst>
          </p:cNvPr>
          <p:cNvSpPr txBox="1"/>
          <p:nvPr/>
        </p:nvSpPr>
        <p:spPr>
          <a:xfrm>
            <a:off x="1200297" y="6246984"/>
            <a:ext cx="9857994" cy="37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13 – VMware NSX Gateway Firewall policies for North-South traffic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DEE0499-374C-3268-23D9-FDD742DAA2D2}"/>
              </a:ext>
            </a:extLst>
          </p:cNvPr>
          <p:cNvGrpSpPr/>
          <p:nvPr/>
        </p:nvGrpSpPr>
        <p:grpSpPr>
          <a:xfrm>
            <a:off x="2039806" y="477629"/>
            <a:ext cx="9305273" cy="5422518"/>
            <a:chOff x="2039806" y="477629"/>
            <a:chExt cx="9305273" cy="54225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ED8B34-139E-D767-0BC1-C29F5776A31F}"/>
                </a:ext>
              </a:extLst>
            </p:cNvPr>
            <p:cNvSpPr txBox="1"/>
            <p:nvPr/>
          </p:nvSpPr>
          <p:spPr>
            <a:xfrm>
              <a:off x="10303404" y="2758626"/>
              <a:ext cx="1041675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Provider Router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(Customer can apply Gateway Firewall policies)</a:t>
              </a:r>
            </a:p>
          </p:txBody>
        </p:sp>
        <p:cxnSp>
          <p:nvCxnSpPr>
            <p:cNvPr id="3" name="Connector: Elbow 61">
              <a:extLst>
                <a:ext uri="{FF2B5EF4-FFF2-40B4-BE49-F238E27FC236}">
                  <a16:creationId xmlns:a16="http://schemas.microsoft.com/office/drawing/2014/main" id="{AF2CE79A-0B44-6926-4946-0107373ED4F8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7222082" y="2991328"/>
              <a:ext cx="3081322" cy="27513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AB3A87-F024-F1BE-632B-3A90FA4A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6068" y="2273566"/>
              <a:ext cx="7232822" cy="3380007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D4473E-814B-29FD-991C-93D673F7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60539" y="2358970"/>
              <a:ext cx="4909658" cy="319998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EB75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78F740-4F8F-7FDE-3069-3C943E3648F4}"/>
                </a:ext>
              </a:extLst>
            </p:cNvPr>
            <p:cNvSpPr txBox="1"/>
            <p:nvPr/>
          </p:nvSpPr>
          <p:spPr>
            <a:xfrm>
              <a:off x="2731237" y="185387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88EA99-5237-DF14-C3BE-D933FE21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59766" y="1739627"/>
              <a:ext cx="7454812" cy="403640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715AA2F2-152C-773D-3D36-5330E862F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46067" y="1811218"/>
              <a:ext cx="412833" cy="41283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98B07E-6851-6B53-D383-546A60AA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39806" y="477629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2" descr="Microsoft Azure - Wikipedia">
              <a:extLst>
                <a:ext uri="{FF2B5EF4-FFF2-40B4-BE49-F238E27FC236}">
                  <a16:creationId xmlns:a16="http://schemas.microsoft.com/office/drawing/2014/main" id="{C838A840-932F-EFC1-EF96-3C5A7A0E6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3803" y="56523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D27BAF-F704-5D93-F363-804787D52FE0}"/>
                </a:ext>
              </a:extLst>
            </p:cNvPr>
            <p:cNvSpPr txBox="1"/>
            <p:nvPr/>
          </p:nvSpPr>
          <p:spPr>
            <a:xfrm>
              <a:off x="2640473" y="68701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13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FA198C7-E000-D442-72C4-072D3C225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62888" y="741753"/>
              <a:ext cx="448567" cy="448567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A573BB0E-E53E-AD70-C7D0-4A403A4DBD94}"/>
                </a:ext>
              </a:extLst>
            </p:cNvPr>
            <p:cNvCxnSpPr>
              <a:cxnSpLocks/>
              <a:stCxn id="13" idx="2"/>
              <a:endCxn id="8" idx="0"/>
            </p:cNvCxnSpPr>
            <p:nvPr/>
          </p:nvCxnSpPr>
          <p:spPr>
            <a:xfrm>
              <a:off x="5887172" y="1190320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9DF71C-2D70-D22C-16B8-304C80FAE6B6}"/>
                </a:ext>
              </a:extLst>
            </p:cNvPr>
            <p:cNvSpPr txBox="1"/>
            <p:nvPr/>
          </p:nvSpPr>
          <p:spPr>
            <a:xfrm>
              <a:off x="6028308" y="1320752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6" name="グラフィックス 37" descr="Azure ExpressRoute">
              <a:extLst>
                <a:ext uri="{FF2B5EF4-FFF2-40B4-BE49-F238E27FC236}">
                  <a16:creationId xmlns:a16="http://schemas.microsoft.com/office/drawing/2014/main" id="{5692F3CB-241A-1DB4-0342-E53CDD764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1175" y="935605"/>
              <a:ext cx="411950" cy="411950"/>
            </a:xfrm>
            <a:prstGeom prst="rect">
              <a:avLst/>
            </a:prstGeom>
          </p:spPr>
        </p:pic>
        <p:pic>
          <p:nvPicPr>
            <p:cNvPr id="17" name="Gateway Services" descr="Gateway Services">
              <a:extLst>
                <a:ext uri="{FF2B5EF4-FFF2-40B4-BE49-F238E27FC236}">
                  <a16:creationId xmlns:a16="http://schemas.microsoft.com/office/drawing/2014/main" id="{06C479CC-8DE5-13DD-A4FE-952E93CF7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45050" y="2774143"/>
              <a:ext cx="484244" cy="49262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2B304D-7FCF-DF96-52B1-E6021541C792}"/>
                </a:ext>
              </a:extLst>
            </p:cNvPr>
            <p:cNvSpPr txBox="1"/>
            <p:nvPr/>
          </p:nvSpPr>
          <p:spPr>
            <a:xfrm>
              <a:off x="6232029" y="2894034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9" name="Gateway Services" descr="Gateway Services">
              <a:extLst>
                <a:ext uri="{FF2B5EF4-FFF2-40B4-BE49-F238E27FC236}">
                  <a16:creationId xmlns:a16="http://schemas.microsoft.com/office/drawing/2014/main" id="{76C96A0B-FC31-31A9-73CD-8B583A83A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45050" y="3664491"/>
              <a:ext cx="484244" cy="49262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5FB10A-304F-DCA7-CAA3-F0BE01B1ABC6}"/>
                </a:ext>
              </a:extLst>
            </p:cNvPr>
            <p:cNvSpPr txBox="1"/>
            <p:nvPr/>
          </p:nvSpPr>
          <p:spPr>
            <a:xfrm>
              <a:off x="6232029" y="378438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E6ACF86E-A68D-5EC8-EA71-87C0C8BE70F2}"/>
                </a:ext>
              </a:extLst>
            </p:cNvPr>
            <p:cNvCxnSpPr>
              <a:cxnSpLocks/>
              <a:stCxn id="8" idx="0"/>
              <a:endCxn id="17" idx="0"/>
            </p:cNvCxnSpPr>
            <p:nvPr/>
          </p:nvCxnSpPr>
          <p:spPr>
            <a:xfrm>
              <a:off x="5887172" y="1739627"/>
              <a:ext cx="0" cy="10345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4A46751C-45B1-E5F7-B580-0E76E783BB9C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5887172" y="3266765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78EFCB-E8AB-AE46-FA51-DFB6C90AF7B7}"/>
                </a:ext>
              </a:extLst>
            </p:cNvPr>
            <p:cNvSpPr txBox="1"/>
            <p:nvPr/>
          </p:nvSpPr>
          <p:spPr>
            <a:xfrm>
              <a:off x="4154293" y="2873810"/>
              <a:ext cx="75020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1</a:t>
              </a:r>
            </a:p>
            <a:p>
              <a:pPr algn="ctr"/>
              <a:r>
                <a:rPr lang="en-US" sz="1100" dirty="0"/>
                <a:t>(EVM01)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ACBBB27-EFF4-291A-049B-A692FED3921F}"/>
                </a:ext>
              </a:extLst>
            </p:cNvPr>
            <p:cNvSpPr txBox="1"/>
            <p:nvPr/>
          </p:nvSpPr>
          <p:spPr>
            <a:xfrm>
              <a:off x="4154294" y="4003394"/>
              <a:ext cx="75020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2</a:t>
              </a:r>
            </a:p>
            <a:p>
              <a:pPr algn="ctr"/>
              <a:r>
                <a:rPr lang="en-US" sz="1100" dirty="0"/>
                <a:t>(EVM02)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3DA287-ACE9-7270-A701-E51866802E23}"/>
                </a:ext>
              </a:extLst>
            </p:cNvPr>
            <p:cNvSpPr txBox="1"/>
            <p:nvPr/>
          </p:nvSpPr>
          <p:spPr>
            <a:xfrm>
              <a:off x="2425760" y="3986514"/>
              <a:ext cx="72936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Unified</a:t>
              </a:r>
            </a:p>
            <a:p>
              <a:pPr algn="ctr"/>
              <a:r>
                <a:rPr lang="en-US" sz="1100" dirty="0"/>
                <a:t>Appliance 2</a:t>
              </a:r>
            </a:p>
            <a:p>
              <a:pPr algn="ctr"/>
              <a:r>
                <a:rPr lang="en-US" sz="1100" dirty="0"/>
                <a:t>(NSX-APP02)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E003F7-69B0-10FA-F8DF-61F5F99C3508}"/>
                </a:ext>
              </a:extLst>
            </p:cNvPr>
            <p:cNvSpPr txBox="1"/>
            <p:nvPr/>
          </p:nvSpPr>
          <p:spPr>
            <a:xfrm>
              <a:off x="2425760" y="5051121"/>
              <a:ext cx="72936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Unified</a:t>
              </a:r>
            </a:p>
            <a:p>
              <a:pPr algn="ctr"/>
              <a:r>
                <a:rPr lang="en-US" sz="1100" dirty="0"/>
                <a:t>Appliance 3</a:t>
              </a:r>
            </a:p>
            <a:p>
              <a:pPr algn="ctr"/>
              <a:r>
                <a:rPr lang="en-US" sz="1100" dirty="0"/>
                <a:t>(NSX-APP03)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B00217-B4B6-3B07-C860-967FF97FE1F6}"/>
                </a:ext>
              </a:extLst>
            </p:cNvPr>
            <p:cNvSpPr txBox="1"/>
            <p:nvPr/>
          </p:nvSpPr>
          <p:spPr>
            <a:xfrm>
              <a:off x="2425455" y="2867820"/>
              <a:ext cx="72936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Unified</a:t>
              </a:r>
            </a:p>
            <a:p>
              <a:pPr algn="ctr"/>
              <a:r>
                <a:rPr lang="en-US" sz="1100" dirty="0"/>
                <a:t>Appliance 1</a:t>
              </a:r>
            </a:p>
            <a:p>
              <a:pPr algn="ctr"/>
              <a:r>
                <a:rPr lang="en-US" sz="1100" dirty="0"/>
                <a:t>(NSX-APP01)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1D5D46-2A12-AB49-16E8-124DB87C280A}"/>
                </a:ext>
              </a:extLst>
            </p:cNvPr>
            <p:cNvSpPr txBox="1"/>
            <p:nvPr/>
          </p:nvSpPr>
          <p:spPr>
            <a:xfrm>
              <a:off x="7525021" y="4024440"/>
              <a:ext cx="1008289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 with</a:t>
              </a:r>
            </a:p>
            <a:p>
              <a:pPr algn="ctr"/>
              <a:r>
                <a:rPr lang="en-US" sz="1100" dirty="0"/>
                <a:t>NSX VIBs</a:t>
              </a:r>
            </a:p>
          </p:txBody>
        </p:sp>
        <p:pic>
          <p:nvPicPr>
            <p:cNvPr id="34" name="Server" descr="Server">
              <a:extLst>
                <a:ext uri="{FF2B5EF4-FFF2-40B4-BE49-F238E27FC236}">
                  <a16:creationId xmlns:a16="http://schemas.microsoft.com/office/drawing/2014/main" id="{3781EE37-6310-51C3-75E3-E49A4F3A1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3362" y="3520234"/>
              <a:ext cx="457550" cy="45755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76FBE3-ECBC-EA82-D78E-49DC32A5FFF1}"/>
                </a:ext>
              </a:extLst>
            </p:cNvPr>
            <p:cNvSpPr txBox="1"/>
            <p:nvPr/>
          </p:nvSpPr>
          <p:spPr>
            <a:xfrm>
              <a:off x="6231175" y="4734470"/>
              <a:ext cx="1187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Segments</a:t>
              </a:r>
            </a:p>
          </p:txBody>
        </p:sp>
        <p:cxnSp>
          <p:nvCxnSpPr>
            <p:cNvPr id="36" name="Connector: Elbow 61">
              <a:extLst>
                <a:ext uri="{FF2B5EF4-FFF2-40B4-BE49-F238E27FC236}">
                  <a16:creationId xmlns:a16="http://schemas.microsoft.com/office/drawing/2014/main" id="{A34E8FFE-DCAA-F2C0-1FFF-7FD574D4248B}"/>
                </a:ext>
              </a:extLst>
            </p:cNvPr>
            <p:cNvCxnSpPr>
              <a:cxnSpLocks/>
              <a:stCxn id="19" idx="2"/>
              <a:endCxn id="37" idx="0"/>
            </p:cNvCxnSpPr>
            <p:nvPr/>
          </p:nvCxnSpPr>
          <p:spPr>
            <a:xfrm>
              <a:off x="5887172" y="4157113"/>
              <a:ext cx="6442" cy="41568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Gateway Services" descr="Gateway Services">
              <a:extLst>
                <a:ext uri="{FF2B5EF4-FFF2-40B4-BE49-F238E27FC236}">
                  <a16:creationId xmlns:a16="http://schemas.microsoft.com/office/drawing/2014/main" id="{AB59F0AF-B203-13E1-6276-75ECE0C30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51492" y="4572798"/>
              <a:ext cx="484244" cy="49262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E58B3EB-5174-F137-0E6E-13C9E880D80B}"/>
                </a:ext>
              </a:extLst>
            </p:cNvPr>
            <p:cNvSpPr txBox="1"/>
            <p:nvPr/>
          </p:nvSpPr>
          <p:spPr>
            <a:xfrm>
              <a:off x="10111000" y="5305036"/>
              <a:ext cx="70051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Customer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Controlled</a:t>
              </a:r>
            </a:p>
          </p:txBody>
        </p:sp>
        <p:cxnSp>
          <p:nvCxnSpPr>
            <p:cNvPr id="39" name="Connector: Elbow 61">
              <a:extLst>
                <a:ext uri="{FF2B5EF4-FFF2-40B4-BE49-F238E27FC236}">
                  <a16:creationId xmlns:a16="http://schemas.microsoft.com/office/drawing/2014/main" id="{4E147049-3B2A-C72C-62FA-C1A993B0BC56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6135736" y="4058105"/>
              <a:ext cx="3975264" cy="1416208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F339CD3-1067-95B4-5F7F-F0D740733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55450" y="2424007"/>
              <a:ext cx="412833" cy="396580"/>
            </a:xfrm>
            <a:prstGeom prst="rect">
              <a:avLst/>
            </a:prstGeom>
          </p:spPr>
        </p:pic>
        <p:pic>
          <p:nvPicPr>
            <p:cNvPr id="42" name="Picture 4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EC635745-E128-D5BB-9094-2BEAF21F3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99" y="2414343"/>
              <a:ext cx="391996" cy="404095"/>
            </a:xfrm>
            <a:prstGeom prst="rect">
              <a:avLst/>
            </a:prstGeom>
          </p:spPr>
        </p:pic>
        <p:pic>
          <p:nvPicPr>
            <p:cNvPr id="43" name="Picture 4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C2CA20EC-21AE-5025-9D2A-AD687A666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553" y="3546961"/>
              <a:ext cx="391996" cy="40409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74B639B-7F45-AB48-0AE2-997FE108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55450" y="3524198"/>
              <a:ext cx="412833" cy="39658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3C0A737-8C64-E59F-CEFC-F4A5AB4D3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52229" y="4642892"/>
              <a:ext cx="412833" cy="396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530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AE1C5A4-DE64-8EEF-A2C2-6D4B6DCC0D15}"/>
              </a:ext>
            </a:extLst>
          </p:cNvPr>
          <p:cNvGrpSpPr/>
          <p:nvPr/>
        </p:nvGrpSpPr>
        <p:grpSpPr>
          <a:xfrm>
            <a:off x="2039806" y="477629"/>
            <a:ext cx="9297950" cy="5422518"/>
            <a:chOff x="2039806" y="477629"/>
            <a:chExt cx="9297950" cy="542251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AB3A87-F024-F1BE-632B-3A90FA4A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6068" y="2273566"/>
              <a:ext cx="7232822" cy="3380007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D4473E-814B-29FD-991C-93D673F7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60539" y="2358970"/>
              <a:ext cx="4909658" cy="319998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EB75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78F740-4F8F-7FDE-3069-3C943E3648F4}"/>
                </a:ext>
              </a:extLst>
            </p:cNvPr>
            <p:cNvSpPr txBox="1"/>
            <p:nvPr/>
          </p:nvSpPr>
          <p:spPr>
            <a:xfrm>
              <a:off x="2731237" y="185387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88EA99-5237-DF14-C3BE-D933FE21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59766" y="1739627"/>
              <a:ext cx="7454812" cy="403640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715AA2F2-152C-773D-3D36-5330E862F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46067" y="1811218"/>
              <a:ext cx="412833" cy="41283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98B07E-6851-6B53-D383-546A60AA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39806" y="477629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2" descr="Microsoft Azure - Wikipedia">
              <a:extLst>
                <a:ext uri="{FF2B5EF4-FFF2-40B4-BE49-F238E27FC236}">
                  <a16:creationId xmlns:a16="http://schemas.microsoft.com/office/drawing/2014/main" id="{C838A840-932F-EFC1-EF96-3C5A7A0E6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3803" y="56523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D27BAF-F704-5D93-F363-804787D52FE0}"/>
                </a:ext>
              </a:extLst>
            </p:cNvPr>
            <p:cNvSpPr txBox="1"/>
            <p:nvPr/>
          </p:nvSpPr>
          <p:spPr>
            <a:xfrm>
              <a:off x="2640473" y="68701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13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FA198C7-E000-D442-72C4-072D3C225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62888" y="741753"/>
              <a:ext cx="448567" cy="448567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A573BB0E-E53E-AD70-C7D0-4A403A4DBD94}"/>
                </a:ext>
              </a:extLst>
            </p:cNvPr>
            <p:cNvCxnSpPr>
              <a:cxnSpLocks/>
              <a:stCxn id="13" idx="2"/>
              <a:endCxn id="8" idx="0"/>
            </p:cNvCxnSpPr>
            <p:nvPr/>
          </p:nvCxnSpPr>
          <p:spPr>
            <a:xfrm>
              <a:off x="5887172" y="1190320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9DF71C-2D70-D22C-16B8-304C80FAE6B6}"/>
                </a:ext>
              </a:extLst>
            </p:cNvPr>
            <p:cNvSpPr txBox="1"/>
            <p:nvPr/>
          </p:nvSpPr>
          <p:spPr>
            <a:xfrm>
              <a:off x="6028308" y="1320752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6" name="グラフィックス 37" descr="Azure ExpressRoute">
              <a:extLst>
                <a:ext uri="{FF2B5EF4-FFF2-40B4-BE49-F238E27FC236}">
                  <a16:creationId xmlns:a16="http://schemas.microsoft.com/office/drawing/2014/main" id="{5692F3CB-241A-1DB4-0342-E53CDD764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1175" y="935605"/>
              <a:ext cx="411950" cy="411950"/>
            </a:xfrm>
            <a:prstGeom prst="rect">
              <a:avLst/>
            </a:prstGeom>
          </p:spPr>
        </p:pic>
        <p:pic>
          <p:nvPicPr>
            <p:cNvPr id="17" name="Gateway Services" descr="Gateway Services">
              <a:extLst>
                <a:ext uri="{FF2B5EF4-FFF2-40B4-BE49-F238E27FC236}">
                  <a16:creationId xmlns:a16="http://schemas.microsoft.com/office/drawing/2014/main" id="{06C479CC-8DE5-13DD-A4FE-952E93CF7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45050" y="2774143"/>
              <a:ext cx="484244" cy="49262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2B304D-7FCF-DF96-52B1-E6021541C792}"/>
                </a:ext>
              </a:extLst>
            </p:cNvPr>
            <p:cNvSpPr txBox="1"/>
            <p:nvPr/>
          </p:nvSpPr>
          <p:spPr>
            <a:xfrm>
              <a:off x="6232029" y="2894034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9" name="Gateway Services" descr="Gateway Services">
              <a:extLst>
                <a:ext uri="{FF2B5EF4-FFF2-40B4-BE49-F238E27FC236}">
                  <a16:creationId xmlns:a16="http://schemas.microsoft.com/office/drawing/2014/main" id="{76C96A0B-FC31-31A9-73CD-8B583A83A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45050" y="3664491"/>
              <a:ext cx="484244" cy="49262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5FB10A-304F-DCA7-CAA3-F0BE01B1ABC6}"/>
                </a:ext>
              </a:extLst>
            </p:cNvPr>
            <p:cNvSpPr txBox="1"/>
            <p:nvPr/>
          </p:nvSpPr>
          <p:spPr>
            <a:xfrm>
              <a:off x="6232029" y="378438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E6ACF86E-A68D-5EC8-EA71-87C0C8BE70F2}"/>
                </a:ext>
              </a:extLst>
            </p:cNvPr>
            <p:cNvCxnSpPr>
              <a:cxnSpLocks/>
              <a:stCxn id="8" idx="0"/>
              <a:endCxn id="17" idx="0"/>
            </p:cNvCxnSpPr>
            <p:nvPr/>
          </p:nvCxnSpPr>
          <p:spPr>
            <a:xfrm>
              <a:off x="5887172" y="1739627"/>
              <a:ext cx="0" cy="10345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4A46751C-45B1-E5F7-B580-0E76E783BB9C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5887172" y="3266765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78EFCB-E8AB-AE46-FA51-DFB6C90AF7B7}"/>
                </a:ext>
              </a:extLst>
            </p:cNvPr>
            <p:cNvSpPr txBox="1"/>
            <p:nvPr/>
          </p:nvSpPr>
          <p:spPr>
            <a:xfrm>
              <a:off x="4154293" y="2873810"/>
              <a:ext cx="75020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1</a:t>
              </a:r>
            </a:p>
            <a:p>
              <a:pPr algn="ctr"/>
              <a:r>
                <a:rPr lang="en-US" sz="1100" dirty="0"/>
                <a:t>(EVM01)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ACBBB27-EFF4-291A-049B-A692FED3921F}"/>
                </a:ext>
              </a:extLst>
            </p:cNvPr>
            <p:cNvSpPr txBox="1"/>
            <p:nvPr/>
          </p:nvSpPr>
          <p:spPr>
            <a:xfrm>
              <a:off x="4154294" y="4003394"/>
              <a:ext cx="75020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2</a:t>
              </a:r>
            </a:p>
            <a:p>
              <a:pPr algn="ctr"/>
              <a:r>
                <a:rPr lang="en-US" sz="1100" dirty="0"/>
                <a:t>(EVM02)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3DA287-ACE9-7270-A701-E51866802E23}"/>
                </a:ext>
              </a:extLst>
            </p:cNvPr>
            <p:cNvSpPr txBox="1"/>
            <p:nvPr/>
          </p:nvSpPr>
          <p:spPr>
            <a:xfrm>
              <a:off x="2425760" y="3986514"/>
              <a:ext cx="72936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Unified</a:t>
              </a:r>
            </a:p>
            <a:p>
              <a:pPr algn="ctr"/>
              <a:r>
                <a:rPr lang="en-US" sz="1100" dirty="0"/>
                <a:t>Appliance 2</a:t>
              </a:r>
            </a:p>
            <a:p>
              <a:pPr algn="ctr"/>
              <a:r>
                <a:rPr lang="en-US" sz="1100" dirty="0"/>
                <a:t>(NSX-APP02)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E003F7-69B0-10FA-F8DF-61F5F99C3508}"/>
                </a:ext>
              </a:extLst>
            </p:cNvPr>
            <p:cNvSpPr txBox="1"/>
            <p:nvPr/>
          </p:nvSpPr>
          <p:spPr>
            <a:xfrm>
              <a:off x="2425760" y="5051121"/>
              <a:ext cx="72936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Unified</a:t>
              </a:r>
            </a:p>
            <a:p>
              <a:pPr algn="ctr"/>
              <a:r>
                <a:rPr lang="en-US" sz="1100" dirty="0"/>
                <a:t>Appliance 3</a:t>
              </a:r>
            </a:p>
            <a:p>
              <a:pPr algn="ctr"/>
              <a:r>
                <a:rPr lang="en-US" sz="1100" dirty="0"/>
                <a:t>(NSX-APP03)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B00217-B4B6-3B07-C860-967FF97FE1F6}"/>
                </a:ext>
              </a:extLst>
            </p:cNvPr>
            <p:cNvSpPr txBox="1"/>
            <p:nvPr/>
          </p:nvSpPr>
          <p:spPr>
            <a:xfrm>
              <a:off x="2425455" y="2867820"/>
              <a:ext cx="72936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Unified</a:t>
              </a:r>
            </a:p>
            <a:p>
              <a:pPr algn="ctr"/>
              <a:r>
                <a:rPr lang="en-US" sz="1100" dirty="0"/>
                <a:t>Appliance 1</a:t>
              </a:r>
            </a:p>
            <a:p>
              <a:pPr algn="ctr"/>
              <a:r>
                <a:rPr lang="en-US" sz="1100" dirty="0"/>
                <a:t>(NSX-APP01)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1D5D46-2A12-AB49-16E8-124DB87C280A}"/>
                </a:ext>
              </a:extLst>
            </p:cNvPr>
            <p:cNvSpPr txBox="1"/>
            <p:nvPr/>
          </p:nvSpPr>
          <p:spPr>
            <a:xfrm>
              <a:off x="7525021" y="3508075"/>
              <a:ext cx="1008289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 with</a:t>
              </a:r>
            </a:p>
            <a:p>
              <a:pPr algn="ctr"/>
              <a:r>
                <a:rPr lang="en-US" sz="1100" dirty="0"/>
                <a:t>NSX VIBs</a:t>
              </a:r>
            </a:p>
          </p:txBody>
        </p:sp>
        <p:pic>
          <p:nvPicPr>
            <p:cNvPr id="34" name="Server" descr="Server">
              <a:extLst>
                <a:ext uri="{FF2B5EF4-FFF2-40B4-BE49-F238E27FC236}">
                  <a16:creationId xmlns:a16="http://schemas.microsoft.com/office/drawing/2014/main" id="{3781EE37-6310-51C3-75E3-E49A4F3A1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3362" y="3003869"/>
              <a:ext cx="457550" cy="45755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76FBE3-ECBC-EA82-D78E-49DC32A5FFF1}"/>
                </a:ext>
              </a:extLst>
            </p:cNvPr>
            <p:cNvSpPr txBox="1"/>
            <p:nvPr/>
          </p:nvSpPr>
          <p:spPr>
            <a:xfrm>
              <a:off x="6231175" y="4734470"/>
              <a:ext cx="1187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Segments</a:t>
              </a:r>
            </a:p>
          </p:txBody>
        </p:sp>
        <p:cxnSp>
          <p:nvCxnSpPr>
            <p:cNvPr id="36" name="Connector: Elbow 61">
              <a:extLst>
                <a:ext uri="{FF2B5EF4-FFF2-40B4-BE49-F238E27FC236}">
                  <a16:creationId xmlns:a16="http://schemas.microsoft.com/office/drawing/2014/main" id="{A34E8FFE-DCAA-F2C0-1FFF-7FD574D4248B}"/>
                </a:ext>
              </a:extLst>
            </p:cNvPr>
            <p:cNvCxnSpPr>
              <a:cxnSpLocks/>
              <a:stCxn id="19" idx="2"/>
              <a:endCxn id="37" idx="0"/>
            </p:cNvCxnSpPr>
            <p:nvPr/>
          </p:nvCxnSpPr>
          <p:spPr>
            <a:xfrm>
              <a:off x="5887172" y="4157113"/>
              <a:ext cx="6442" cy="41568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Gateway Services" descr="Gateway Services">
              <a:extLst>
                <a:ext uri="{FF2B5EF4-FFF2-40B4-BE49-F238E27FC236}">
                  <a16:creationId xmlns:a16="http://schemas.microsoft.com/office/drawing/2014/main" id="{AB59F0AF-B203-13E1-6276-75ECE0C30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51492" y="4572798"/>
              <a:ext cx="484244" cy="49262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F339CD3-1067-95B4-5F7F-F0D740733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55450" y="2424007"/>
              <a:ext cx="412833" cy="396580"/>
            </a:xfrm>
            <a:prstGeom prst="rect">
              <a:avLst/>
            </a:prstGeom>
          </p:spPr>
        </p:pic>
        <p:pic>
          <p:nvPicPr>
            <p:cNvPr id="42" name="Picture 4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EC635745-E128-D5BB-9094-2BEAF21F3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99" y="2414343"/>
              <a:ext cx="391996" cy="404095"/>
            </a:xfrm>
            <a:prstGeom prst="rect">
              <a:avLst/>
            </a:prstGeom>
          </p:spPr>
        </p:pic>
        <p:pic>
          <p:nvPicPr>
            <p:cNvPr id="43" name="Picture 4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C2CA20EC-21AE-5025-9D2A-AD687A666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553" y="3546961"/>
              <a:ext cx="391996" cy="40409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74B639B-7F45-AB48-0AE2-997FE108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55450" y="3524198"/>
              <a:ext cx="412833" cy="39658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3C0A737-8C64-E59F-CEFC-F4A5AB4D3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52229" y="4642892"/>
              <a:ext cx="412833" cy="39658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77DE48-AFE4-085B-8E78-04F7F14A0541}"/>
                </a:ext>
              </a:extLst>
            </p:cNvPr>
            <p:cNvSpPr txBox="1"/>
            <p:nvPr/>
          </p:nvSpPr>
          <p:spPr>
            <a:xfrm>
              <a:off x="9981616" y="3601132"/>
              <a:ext cx="135614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Micro-segmentation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Distributed Firewall</a:t>
              </a:r>
            </a:p>
          </p:txBody>
        </p:sp>
        <p:cxnSp>
          <p:nvCxnSpPr>
            <p:cNvPr id="23" name="Connector: Elbow 61">
              <a:extLst>
                <a:ext uri="{FF2B5EF4-FFF2-40B4-BE49-F238E27FC236}">
                  <a16:creationId xmlns:a16="http://schemas.microsoft.com/office/drawing/2014/main" id="{CBE4C920-05C9-F941-FD51-9555F0EFF537}"/>
                </a:ext>
              </a:extLst>
            </p:cNvPr>
            <p:cNvCxnSpPr>
              <a:cxnSpLocks/>
              <a:stCxn id="25" idx="3"/>
              <a:endCxn id="4" idx="1"/>
            </p:cNvCxnSpPr>
            <p:nvPr/>
          </p:nvCxnSpPr>
          <p:spPr>
            <a:xfrm flipV="1">
              <a:off x="7615848" y="3770409"/>
              <a:ext cx="2365768" cy="1051601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A2377E-EAB1-786A-A91C-1969A3E7BE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370407" y="4337749"/>
              <a:ext cx="2245441" cy="96852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3810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D7C9695-B59B-EFF0-B610-BF0C9D4EC554}"/>
              </a:ext>
            </a:extLst>
          </p:cNvPr>
          <p:cNvSpPr txBox="1"/>
          <p:nvPr/>
        </p:nvSpPr>
        <p:spPr>
          <a:xfrm>
            <a:off x="1338834" y="6297735"/>
            <a:ext cx="9960255" cy="37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14 – VMware NSX Micro-segmentation (DFW) for East-West traffic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024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4588D7-173E-E4D9-C524-0F28D6AFDB35}"/>
              </a:ext>
            </a:extLst>
          </p:cNvPr>
          <p:cNvGrpSpPr/>
          <p:nvPr/>
        </p:nvGrpSpPr>
        <p:grpSpPr>
          <a:xfrm>
            <a:off x="2166920" y="631370"/>
            <a:ext cx="8911626" cy="5595260"/>
            <a:chOff x="2166920" y="631370"/>
            <a:chExt cx="8911626" cy="559526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pic>
          <p:nvPicPr>
            <p:cNvPr id="1026" name="Picture 2" descr="Azure Sentinel: Overview | StarWind Blog">
              <a:extLst>
                <a:ext uri="{FF2B5EF4-FFF2-40B4-BE49-F238E27FC236}">
                  <a16:creationId xmlns:a16="http://schemas.microsoft.com/office/drawing/2014/main" id="{A14A9871-7924-9A70-3332-0C59EDE8A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6920" y="1782150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421215" y="15256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Sentinel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196" y="4278202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2418957" y="4993841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stCxn id="1028" idx="3"/>
            </p:cNvCxnSpPr>
            <p:nvPr/>
          </p:nvCxnSpPr>
          <p:spPr>
            <a:xfrm flipV="1">
              <a:off x="3195835" y="3522921"/>
              <a:ext cx="1823801" cy="11131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62110" y="2112524"/>
              <a:ext cx="1802359" cy="100636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026" idx="2"/>
              <a:endCxn id="1028" idx="0"/>
            </p:cNvCxnSpPr>
            <p:nvPr/>
          </p:nvCxnSpPr>
          <p:spPr>
            <a:xfrm flipH="1">
              <a:off x="2838016" y="2497789"/>
              <a:ext cx="9420" cy="178041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686E154-1CFB-6D72-82E1-1BF2D4499841}"/>
              </a:ext>
            </a:extLst>
          </p:cNvPr>
          <p:cNvSpPr txBox="1"/>
          <p:nvPr/>
        </p:nvSpPr>
        <p:spPr>
          <a:xfrm>
            <a:off x="1946037" y="6396937"/>
            <a:ext cx="9179869" cy="37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15 – Microsoft Defender for Cloud with Azure VMware Solution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038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3E0EB5F0-C9CB-CC81-8F98-132A48A4D621}"/>
              </a:ext>
            </a:extLst>
          </p:cNvPr>
          <p:cNvSpPr txBox="1"/>
          <p:nvPr/>
        </p:nvSpPr>
        <p:spPr>
          <a:xfrm>
            <a:off x="3074405" y="6343952"/>
            <a:ext cx="6096000" cy="37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16 – Azure VMware Solution Internet Disabled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79C7F8A-2360-8E22-6A89-56A5F858BBE7}"/>
              </a:ext>
            </a:extLst>
          </p:cNvPr>
          <p:cNvGrpSpPr/>
          <p:nvPr/>
        </p:nvGrpSpPr>
        <p:grpSpPr>
          <a:xfrm>
            <a:off x="578949" y="534035"/>
            <a:ext cx="11034102" cy="5623028"/>
            <a:chOff x="578949" y="534035"/>
            <a:chExt cx="11034102" cy="56230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D4B6AF9-1C0A-8949-FEB0-2716938BD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78949" y="534035"/>
              <a:ext cx="11034102" cy="32098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4EEF7593-67E5-1D35-D857-07DA1DF8A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383" y="637464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04E1D1-72BD-AB87-B267-8571E2F60752}"/>
                </a:ext>
              </a:extLst>
            </p:cNvPr>
            <p:cNvSpPr txBox="1"/>
            <p:nvPr/>
          </p:nvSpPr>
          <p:spPr>
            <a:xfrm>
              <a:off x="1156929" y="759210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9C02BC-008F-5A78-6FFC-9490077D4F3D}"/>
                </a:ext>
              </a:extLst>
            </p:cNvPr>
            <p:cNvSpPr txBox="1"/>
            <p:nvPr/>
          </p:nvSpPr>
          <p:spPr>
            <a:xfrm>
              <a:off x="6037930" y="908702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A05B04-DC31-12B3-C2F6-8DA42EC278A0}"/>
                </a:ext>
              </a:extLst>
            </p:cNvPr>
            <p:cNvSpPr txBox="1"/>
            <p:nvPr/>
          </p:nvSpPr>
          <p:spPr>
            <a:xfrm>
              <a:off x="6123576" y="283917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CF18400-3F5D-AC25-FBDC-C3BA9621B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459" y="3180311"/>
              <a:ext cx="448450" cy="4484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5D6AC2-FCF1-3C66-F27C-8EDA758F9803}"/>
                </a:ext>
              </a:extLst>
            </p:cNvPr>
            <p:cNvSpPr txBox="1"/>
            <p:nvPr/>
          </p:nvSpPr>
          <p:spPr>
            <a:xfrm>
              <a:off x="1251706" y="1267834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9AE635-FDD2-F5A7-0DF9-1BD7EBAB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0383" y="1153617"/>
              <a:ext cx="3973770" cy="24772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04BF1466-12C1-5BB0-4791-34AD5F9B3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6663" y="1225190"/>
              <a:ext cx="412725" cy="41272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1992E1-A64E-5174-2F83-43BBCA30B457}"/>
                </a:ext>
              </a:extLst>
            </p:cNvPr>
            <p:cNvSpPr txBox="1"/>
            <p:nvPr/>
          </p:nvSpPr>
          <p:spPr>
            <a:xfrm>
              <a:off x="4703764" y="1083129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7" name="グラフィックス 37" descr="Azure ExpressRoute">
              <a:extLst>
                <a:ext uri="{FF2B5EF4-FFF2-40B4-BE49-F238E27FC236}">
                  <a16:creationId xmlns:a16="http://schemas.microsoft.com/office/drawing/2014/main" id="{267867CF-60EE-C178-D830-CE1C77C5B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22982" y="1225189"/>
              <a:ext cx="411843" cy="41184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9AE45-B4CC-E37D-7D32-ABEED9DB77CE}"/>
                </a:ext>
              </a:extLst>
            </p:cNvPr>
            <p:cNvSpPr txBox="1"/>
            <p:nvPr/>
          </p:nvSpPr>
          <p:spPr>
            <a:xfrm>
              <a:off x="6764121" y="1764883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D1BC8C-C3F5-3993-02B8-1400353BA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50479" y="4486027"/>
              <a:ext cx="4665736" cy="16710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F5B3CE6-56D9-8318-71F3-5C42CF73145A}"/>
                </a:ext>
              </a:extLst>
            </p:cNvPr>
            <p:cNvSpPr txBox="1"/>
            <p:nvPr/>
          </p:nvSpPr>
          <p:spPr>
            <a:xfrm>
              <a:off x="3317370" y="4584465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984EAD-7A4A-CE22-E75E-57599508222F}"/>
                </a:ext>
              </a:extLst>
            </p:cNvPr>
            <p:cNvSpPr txBox="1"/>
            <p:nvPr/>
          </p:nvSpPr>
          <p:spPr>
            <a:xfrm>
              <a:off x="6267661" y="4644582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32" name="Graphic 3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FEB076C4-F762-186F-6A62-EFE15DB23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84949" y="4588731"/>
              <a:ext cx="448450" cy="448450"/>
            </a:xfrm>
            <a:prstGeom prst="rect">
              <a:avLst/>
            </a:prstGeom>
          </p:spPr>
        </p:pic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540BB715-03A0-EBC5-98AF-2B686AC3F1A2}"/>
                </a:ext>
              </a:extLst>
            </p:cNvPr>
            <p:cNvCxnSpPr>
              <a:cxnSpLocks/>
              <a:stCxn id="32" idx="0"/>
              <a:endCxn id="8" idx="2"/>
            </p:cNvCxnSpPr>
            <p:nvPr/>
          </p:nvCxnSpPr>
          <p:spPr>
            <a:xfrm flipV="1">
              <a:off x="6009174" y="3628761"/>
              <a:ext cx="5510" cy="959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61">
              <a:extLst>
                <a:ext uri="{FF2B5EF4-FFF2-40B4-BE49-F238E27FC236}">
                  <a16:creationId xmlns:a16="http://schemas.microsoft.com/office/drawing/2014/main" id="{F4777D6C-606F-D3E8-B6E3-E8A991DB6135}"/>
                </a:ext>
              </a:extLst>
            </p:cNvPr>
            <p:cNvCxnSpPr>
              <a:cxnSpLocks/>
              <a:stCxn id="8" idx="0"/>
              <a:endCxn id="39" idx="2"/>
            </p:cNvCxnSpPr>
            <p:nvPr/>
          </p:nvCxnSpPr>
          <p:spPr>
            <a:xfrm flipV="1">
              <a:off x="6014684" y="1830525"/>
              <a:ext cx="0" cy="134978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602F523-C5C1-EE9C-BCC2-DE7C25E715C9}"/>
                </a:ext>
              </a:extLst>
            </p:cNvPr>
            <p:cNvSpPr txBox="1"/>
            <p:nvPr/>
          </p:nvSpPr>
          <p:spPr>
            <a:xfrm>
              <a:off x="6588828" y="3996227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36" name="グラフィックス 37" descr="Azure ExpressRoute">
              <a:extLst>
                <a:ext uri="{FF2B5EF4-FFF2-40B4-BE49-F238E27FC236}">
                  <a16:creationId xmlns:a16="http://schemas.microsoft.com/office/drawing/2014/main" id="{C1C66D88-2D53-A5C3-7104-2928DCC3E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97246" y="3872256"/>
              <a:ext cx="411843" cy="411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2EAA15-0F0C-FE9B-83A7-C8BC90450B19}"/>
                </a:ext>
              </a:extLst>
            </p:cNvPr>
            <p:cNvSpPr txBox="1"/>
            <p:nvPr/>
          </p:nvSpPr>
          <p:spPr>
            <a:xfrm>
              <a:off x="6122405" y="2374758"/>
              <a:ext cx="817318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Global Reach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16AEBE04-30B7-1FCE-7368-B6F56B839A52}"/>
                </a:ext>
              </a:extLst>
            </p:cNvPr>
            <p:cNvCxnSpPr>
              <a:cxnSpLocks/>
            </p:cNvCxnSpPr>
            <p:nvPr/>
          </p:nvCxnSpPr>
          <p:spPr>
            <a:xfrm>
              <a:off x="4654153" y="1606300"/>
              <a:ext cx="333170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48864A9-DB22-214A-67F2-7BEB4BCAB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459" y="1382075"/>
              <a:ext cx="448450" cy="448450"/>
            </a:xfrm>
            <a:prstGeom prst="rect">
              <a:avLst/>
            </a:prstGeom>
          </p:spPr>
        </p:pic>
        <p:pic>
          <p:nvPicPr>
            <p:cNvPr id="40" name="グラフィックス 39" descr="Azure Virtual Network">
              <a:extLst>
                <a:ext uri="{FF2B5EF4-FFF2-40B4-BE49-F238E27FC236}">
                  <a16:creationId xmlns:a16="http://schemas.microsoft.com/office/drawing/2014/main" id="{8563AD40-1A7C-A6D4-0913-5D27C9D38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55604" y="944614"/>
              <a:ext cx="411843" cy="411843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546C5AC-FF8E-1A6F-CDAE-BABB3F68B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91781" y="876967"/>
              <a:ext cx="3247619" cy="128915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5999B6-8049-B645-60CB-2ED97E26B496}"/>
                </a:ext>
              </a:extLst>
            </p:cNvPr>
            <p:cNvSpPr txBox="1"/>
            <p:nvPr/>
          </p:nvSpPr>
          <p:spPr>
            <a:xfrm>
              <a:off x="8855483" y="1067176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43" name="グラフィックス 77" descr="Azure Virtual Network Gateway">
              <a:extLst>
                <a:ext uri="{FF2B5EF4-FFF2-40B4-BE49-F238E27FC236}">
                  <a16:creationId xmlns:a16="http://schemas.microsoft.com/office/drawing/2014/main" id="{F962A205-D165-FF0C-4AED-F6E3F4350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85858" y="1401907"/>
              <a:ext cx="411843" cy="41184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0162C9-E80C-ABE6-C87E-B6CC560A005E}"/>
                </a:ext>
              </a:extLst>
            </p:cNvPr>
            <p:cNvSpPr txBox="1"/>
            <p:nvPr/>
          </p:nvSpPr>
          <p:spPr>
            <a:xfrm>
              <a:off x="5923790" y="5618471"/>
              <a:ext cx="592958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0246BD9-4AED-0260-4AB6-424C65D2487D}"/>
                </a:ext>
              </a:extLst>
            </p:cNvPr>
            <p:cNvSpPr txBox="1"/>
            <p:nvPr/>
          </p:nvSpPr>
          <p:spPr>
            <a:xfrm>
              <a:off x="4922844" y="5620882"/>
              <a:ext cx="66507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B5A7BCF-BDE0-A4D2-4F5F-FEEC27E71CAB}"/>
                </a:ext>
              </a:extLst>
            </p:cNvPr>
            <p:cNvSpPr txBox="1"/>
            <p:nvPr/>
          </p:nvSpPr>
          <p:spPr>
            <a:xfrm>
              <a:off x="4079377" y="5624719"/>
              <a:ext cx="47917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71E592-9149-E6FC-A6B6-AAF04164AF4D}"/>
                </a:ext>
              </a:extLst>
            </p:cNvPr>
            <p:cNvSpPr txBox="1"/>
            <p:nvPr/>
          </p:nvSpPr>
          <p:spPr>
            <a:xfrm>
              <a:off x="2994018" y="5620882"/>
              <a:ext cx="685907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9" name="Server" descr="Server">
              <a:extLst>
                <a:ext uri="{FF2B5EF4-FFF2-40B4-BE49-F238E27FC236}">
                  <a16:creationId xmlns:a16="http://schemas.microsoft.com/office/drawing/2014/main" id="{F605B027-5C91-548B-C46B-A0666BCE2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61241" y="5116808"/>
              <a:ext cx="457431" cy="45743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7D16B06-EF3D-8BD0-B643-FB4D58A14AEF}"/>
                </a:ext>
              </a:extLst>
            </p:cNvPr>
            <p:cNvSpPr txBox="1"/>
            <p:nvPr/>
          </p:nvSpPr>
          <p:spPr>
            <a:xfrm>
              <a:off x="8479944" y="1339488"/>
              <a:ext cx="8958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Services</a:t>
              </a:r>
            </a:p>
          </p:txBody>
        </p:sp>
        <p:pic>
          <p:nvPicPr>
            <p:cNvPr id="51" name="Picture 2" descr="Storage - Blob | Microsoft Azure Mono">
              <a:extLst>
                <a:ext uri="{FF2B5EF4-FFF2-40B4-BE49-F238E27FC236}">
                  <a16:creationId xmlns:a16="http://schemas.microsoft.com/office/drawing/2014/main" id="{CB6EE633-F44A-BEE5-7835-EC18D61BD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7318" y="1557904"/>
              <a:ext cx="410883" cy="36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Virtual Machines 1" descr="Virtual Machines">
              <a:extLst>
                <a:ext uri="{FF2B5EF4-FFF2-40B4-BE49-F238E27FC236}">
                  <a16:creationId xmlns:a16="http://schemas.microsoft.com/office/drawing/2014/main" id="{58E35C59-ABBE-AC14-0DD8-272D2B1ED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484790" y="1508720"/>
              <a:ext cx="457431" cy="457431"/>
            </a:xfrm>
            <a:prstGeom prst="rect">
              <a:avLst/>
            </a:prstGeom>
          </p:spPr>
        </p:pic>
        <p:pic>
          <p:nvPicPr>
            <p:cNvPr id="53" name="Table Storage" descr="Table Storage">
              <a:extLst>
                <a:ext uri="{FF2B5EF4-FFF2-40B4-BE49-F238E27FC236}">
                  <a16:creationId xmlns:a16="http://schemas.microsoft.com/office/drawing/2014/main" id="{D767CFB1-1399-46B1-DAFB-6CEFEFA26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436296" y="1508720"/>
              <a:ext cx="457431" cy="457431"/>
            </a:xfrm>
            <a:prstGeom prst="rect">
              <a:avLst/>
            </a:prstGeom>
          </p:spPr>
        </p:pic>
        <p:pic>
          <p:nvPicPr>
            <p:cNvPr id="54" name="Redis Cache 2 (1)" descr="Redis Cache 2">
              <a:extLst>
                <a:ext uri="{FF2B5EF4-FFF2-40B4-BE49-F238E27FC236}">
                  <a16:creationId xmlns:a16="http://schemas.microsoft.com/office/drawing/2014/main" id="{1DFCC9EA-E7E5-CBA0-794E-1D46BD4A5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915934" y="1508720"/>
              <a:ext cx="457431" cy="457431"/>
            </a:xfrm>
            <a:prstGeom prst="rect">
              <a:avLst/>
            </a:prstGeom>
          </p:spPr>
        </p:pic>
        <p:pic>
          <p:nvPicPr>
            <p:cNvPr id="55" name="SQL Data Warehouse" descr="SQL Data Warehouse">
              <a:extLst>
                <a:ext uri="{FF2B5EF4-FFF2-40B4-BE49-F238E27FC236}">
                  <a16:creationId xmlns:a16="http://schemas.microsoft.com/office/drawing/2014/main" id="{D395A5BA-6348-917F-2DA0-C8214B297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395572" y="1508720"/>
              <a:ext cx="457431" cy="457431"/>
            </a:xfrm>
            <a:prstGeom prst="rect">
              <a:avLst/>
            </a:prstGeom>
          </p:spPr>
        </p:pic>
        <p:pic>
          <p:nvPicPr>
            <p:cNvPr id="56" name="Stream Analytics" descr="Stream Analytics">
              <a:extLst>
                <a:ext uri="{FF2B5EF4-FFF2-40B4-BE49-F238E27FC236}">
                  <a16:creationId xmlns:a16="http://schemas.microsoft.com/office/drawing/2014/main" id="{F2DB2E4E-5B56-2302-C06F-28189A4D6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875210" y="1506795"/>
              <a:ext cx="457431" cy="457431"/>
            </a:xfrm>
            <a:prstGeom prst="rect">
              <a:avLst/>
            </a:prstGeom>
          </p:spPr>
        </p:pic>
        <p:grpSp>
          <p:nvGrpSpPr>
            <p:cNvPr id="57" name="virtual network 1" descr="virtual network, Azure portal">
              <a:extLst>
                <a:ext uri="{FF2B5EF4-FFF2-40B4-BE49-F238E27FC236}">
                  <a16:creationId xmlns:a16="http://schemas.microsoft.com/office/drawing/2014/main" id="{0AD8D7E4-9194-EB8B-D19B-E4849D85ED4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52370" y="5215975"/>
              <a:ext cx="328526" cy="328527"/>
              <a:chOff x="5201" y="1382"/>
              <a:chExt cx="207" cy="207"/>
            </a:xfrm>
          </p:grpSpPr>
          <p:sp>
            <p:nvSpPr>
              <p:cNvPr id="67" name="AutoShape 129">
                <a:extLst>
                  <a:ext uri="{FF2B5EF4-FFF2-40B4-BE49-F238E27FC236}">
                    <a16:creationId xmlns:a16="http://schemas.microsoft.com/office/drawing/2014/main" id="{A94D7BE0-0AE1-E128-88C5-51DF997062A2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8" name="Freeform 131">
                <a:extLst>
                  <a:ext uri="{FF2B5EF4-FFF2-40B4-BE49-F238E27FC236}">
                    <a16:creationId xmlns:a16="http://schemas.microsoft.com/office/drawing/2014/main" id="{31F30BA2-45E7-7F22-65E3-6E4485E50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9" name="Freeform 132">
                <a:extLst>
                  <a:ext uri="{FF2B5EF4-FFF2-40B4-BE49-F238E27FC236}">
                    <a16:creationId xmlns:a16="http://schemas.microsoft.com/office/drawing/2014/main" id="{84E492B0-99F3-8A84-CB5C-78A8231B39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70" name="Freeform 133">
                <a:extLst>
                  <a:ext uri="{FF2B5EF4-FFF2-40B4-BE49-F238E27FC236}">
                    <a16:creationId xmlns:a16="http://schemas.microsoft.com/office/drawing/2014/main" id="{0B1F41A5-C42F-9ECD-2DD0-CFAE0182F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71" name="Freeform 134">
                <a:extLst>
                  <a:ext uri="{FF2B5EF4-FFF2-40B4-BE49-F238E27FC236}">
                    <a16:creationId xmlns:a16="http://schemas.microsoft.com/office/drawing/2014/main" id="{C87C1076-D695-39EC-02DC-9E4930367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72" name="Rectangle 135">
                <a:extLst>
                  <a:ext uri="{FF2B5EF4-FFF2-40B4-BE49-F238E27FC236}">
                    <a16:creationId xmlns:a16="http://schemas.microsoft.com/office/drawing/2014/main" id="{C3A146C8-5174-7EFD-29BE-136256624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73" name="Rectangle 136">
                <a:extLst>
                  <a:ext uri="{FF2B5EF4-FFF2-40B4-BE49-F238E27FC236}">
                    <a16:creationId xmlns:a16="http://schemas.microsoft.com/office/drawing/2014/main" id="{32D2092F-BF59-5888-F2EB-FD6B5F441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74" name="Rectangle 137">
                <a:extLst>
                  <a:ext uri="{FF2B5EF4-FFF2-40B4-BE49-F238E27FC236}">
                    <a16:creationId xmlns:a16="http://schemas.microsoft.com/office/drawing/2014/main" id="{32FA61E0-107C-9DD9-11E6-2431698C9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75" name="Rectangle 138">
                <a:extLst>
                  <a:ext uri="{FF2B5EF4-FFF2-40B4-BE49-F238E27FC236}">
                    <a16:creationId xmlns:a16="http://schemas.microsoft.com/office/drawing/2014/main" id="{0620FFB9-0B96-D6F3-C275-638B8EEC0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76" name="Rectangle 139">
                <a:extLst>
                  <a:ext uri="{FF2B5EF4-FFF2-40B4-BE49-F238E27FC236}">
                    <a16:creationId xmlns:a16="http://schemas.microsoft.com/office/drawing/2014/main" id="{A03B3B43-63F9-0BC4-F62A-26204206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77" name="Rectangle 140">
                <a:extLst>
                  <a:ext uri="{FF2B5EF4-FFF2-40B4-BE49-F238E27FC236}">
                    <a16:creationId xmlns:a16="http://schemas.microsoft.com/office/drawing/2014/main" id="{FA2E2235-2A98-1B1B-CBBB-EDD1A1054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78" name="Rectangle 141">
                <a:extLst>
                  <a:ext uri="{FF2B5EF4-FFF2-40B4-BE49-F238E27FC236}">
                    <a16:creationId xmlns:a16="http://schemas.microsoft.com/office/drawing/2014/main" id="{311D7251-1FBF-4C54-80B3-109BEF088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79" name="Rectangle 142">
                <a:extLst>
                  <a:ext uri="{FF2B5EF4-FFF2-40B4-BE49-F238E27FC236}">
                    <a16:creationId xmlns:a16="http://schemas.microsoft.com/office/drawing/2014/main" id="{317DA267-DEF1-E15B-9792-DA2224A15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0" name="Rectangle 143">
                <a:extLst>
                  <a:ext uri="{FF2B5EF4-FFF2-40B4-BE49-F238E27FC236}">
                    <a16:creationId xmlns:a16="http://schemas.microsoft.com/office/drawing/2014/main" id="{5883BEE4-0FA9-243B-326D-7A25C955A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1" name="Rectangle 144">
                <a:extLst>
                  <a:ext uri="{FF2B5EF4-FFF2-40B4-BE49-F238E27FC236}">
                    <a16:creationId xmlns:a16="http://schemas.microsoft.com/office/drawing/2014/main" id="{76A442E8-7213-303C-821B-86C7F92B19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2" name="Rectangle 145">
                <a:extLst>
                  <a:ext uri="{FF2B5EF4-FFF2-40B4-BE49-F238E27FC236}">
                    <a16:creationId xmlns:a16="http://schemas.microsoft.com/office/drawing/2014/main" id="{6B8911ED-3265-387F-30C6-30E745E28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3" name="Rectangle 146">
                <a:extLst>
                  <a:ext uri="{FF2B5EF4-FFF2-40B4-BE49-F238E27FC236}">
                    <a16:creationId xmlns:a16="http://schemas.microsoft.com/office/drawing/2014/main" id="{52A48DE5-4427-5DDE-4AB7-F30D467F3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4" name="Rectangle 147">
                <a:extLst>
                  <a:ext uri="{FF2B5EF4-FFF2-40B4-BE49-F238E27FC236}">
                    <a16:creationId xmlns:a16="http://schemas.microsoft.com/office/drawing/2014/main" id="{5FFDE92B-914C-5100-FCE7-E42C81FB1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5" name="Rectangle 148">
                <a:extLst>
                  <a:ext uri="{FF2B5EF4-FFF2-40B4-BE49-F238E27FC236}">
                    <a16:creationId xmlns:a16="http://schemas.microsoft.com/office/drawing/2014/main" id="{6B7EDB1D-CE9E-1DFD-3327-F8CCB956E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6" name="Rectangle 149">
                <a:extLst>
                  <a:ext uri="{FF2B5EF4-FFF2-40B4-BE49-F238E27FC236}">
                    <a16:creationId xmlns:a16="http://schemas.microsoft.com/office/drawing/2014/main" id="{9270FF26-C5BF-8D17-E8F3-457C787F9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58" name="storage 1" descr="storage">
              <a:extLst>
                <a:ext uri="{FF2B5EF4-FFF2-40B4-BE49-F238E27FC236}">
                  <a16:creationId xmlns:a16="http://schemas.microsoft.com/office/drawing/2014/main" id="{5C577AF6-14CA-F117-9A04-BC04AE742A03}"/>
                </a:ext>
              </a:extLst>
            </p:cNvPr>
            <p:cNvGrpSpPr/>
            <p:nvPr/>
          </p:nvGrpSpPr>
          <p:grpSpPr>
            <a:xfrm>
              <a:off x="5073249" y="5215974"/>
              <a:ext cx="311309" cy="338636"/>
              <a:chOff x="4501240" y="2176494"/>
              <a:chExt cx="344605" cy="374856"/>
            </a:xfrm>
          </p:grpSpPr>
          <p:sp>
            <p:nvSpPr>
              <p:cNvPr id="63" name="Freeform 5">
                <a:extLst>
                  <a:ext uri="{FF2B5EF4-FFF2-40B4-BE49-F238E27FC236}">
                    <a16:creationId xmlns:a16="http://schemas.microsoft.com/office/drawing/2014/main" id="{EA993698-9DBC-544A-9063-10EB8A87B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E21EE93A-E57D-56A0-9320-D8C113E3CA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5" name="Freeform 7">
                <a:extLst>
                  <a:ext uri="{FF2B5EF4-FFF2-40B4-BE49-F238E27FC236}">
                    <a16:creationId xmlns:a16="http://schemas.microsoft.com/office/drawing/2014/main" id="{5DBA1CCB-DFE0-40CF-E0FC-EEF61F9E5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6" name="Freeform 8">
                <a:extLst>
                  <a:ext uri="{FF2B5EF4-FFF2-40B4-BE49-F238E27FC236}">
                    <a16:creationId xmlns:a16="http://schemas.microsoft.com/office/drawing/2014/main" id="{5E5CBEE2-816A-FCCD-0DE2-F2A2968FF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59" name="Virtual Data Center" descr="Virtual Data Center">
              <a:extLst>
                <a:ext uri="{FF2B5EF4-FFF2-40B4-BE49-F238E27FC236}">
                  <a16:creationId xmlns:a16="http://schemas.microsoft.com/office/drawing/2014/main" id="{218E17EF-B044-FE38-CB2C-8E8BD3239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803059" y="4524983"/>
              <a:ext cx="457431" cy="457431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5A4EEAC-96CB-8A51-8DF6-2E934F9E06F0}"/>
                </a:ext>
              </a:extLst>
            </p:cNvPr>
            <p:cNvSpPr txBox="1"/>
            <p:nvPr/>
          </p:nvSpPr>
          <p:spPr>
            <a:xfrm>
              <a:off x="8997318" y="2487619"/>
              <a:ext cx="122548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Default Route published from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the connections you make to the Private Cloud</a:t>
              </a:r>
            </a:p>
          </p:txBody>
        </p: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7EE7A1F4-6D01-266F-9D03-E9F0C5BB2A01}"/>
                </a:ext>
              </a:extLst>
            </p:cNvPr>
            <p:cNvCxnSpPr>
              <a:cxnSpLocks/>
              <a:stCxn id="28" idx="2"/>
              <a:endCxn id="60" idx="1"/>
            </p:cNvCxnSpPr>
            <p:nvPr/>
          </p:nvCxnSpPr>
          <p:spPr>
            <a:xfrm>
              <a:off x="7378713" y="2103349"/>
              <a:ext cx="1618605" cy="807463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CD8C188F-5E8D-1CE5-EE68-27BA1262C040}"/>
                </a:ext>
              </a:extLst>
            </p:cNvPr>
            <p:cNvCxnSpPr>
              <a:cxnSpLocks/>
              <a:stCxn id="37" idx="3"/>
              <a:endCxn id="60" idx="1"/>
            </p:cNvCxnSpPr>
            <p:nvPr/>
          </p:nvCxnSpPr>
          <p:spPr>
            <a:xfrm>
              <a:off x="6939723" y="2459375"/>
              <a:ext cx="2057595" cy="451437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6183271-87A2-4FA4-9CEF-F7F7B6F20D01}"/>
                </a:ext>
              </a:extLst>
            </p:cNvPr>
            <p:cNvSpPr txBox="1"/>
            <p:nvPr/>
          </p:nvSpPr>
          <p:spPr>
            <a:xfrm>
              <a:off x="2778949" y="224825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7058F98-7073-1692-2AA3-8E1A1179ED50}"/>
                </a:ext>
              </a:extLst>
            </p:cNvPr>
            <p:cNvSpPr txBox="1"/>
            <p:nvPr/>
          </p:nvSpPr>
          <p:spPr>
            <a:xfrm>
              <a:off x="1847900" y="225209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C2C0F42-F38D-344A-5716-C2470DFAA477}"/>
                </a:ext>
              </a:extLst>
            </p:cNvPr>
            <p:cNvSpPr txBox="1"/>
            <p:nvPr/>
          </p:nvSpPr>
          <p:spPr>
            <a:xfrm>
              <a:off x="809547" y="224825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91" name="Server" descr="Server">
              <a:extLst>
                <a:ext uri="{FF2B5EF4-FFF2-40B4-BE49-F238E27FC236}">
                  <a16:creationId xmlns:a16="http://schemas.microsoft.com/office/drawing/2014/main" id="{A7501320-1E25-F29C-E98F-0ECA579DF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79804" y="1740062"/>
              <a:ext cx="457550" cy="457550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CE9C25D-0802-AD32-7708-53508E2FDC91}"/>
                </a:ext>
              </a:extLst>
            </p:cNvPr>
            <p:cNvSpPr txBox="1"/>
            <p:nvPr/>
          </p:nvSpPr>
          <p:spPr>
            <a:xfrm>
              <a:off x="933477" y="315324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4A8186A-AE21-73B4-CB6A-DFA29E04F99A}"/>
                </a:ext>
              </a:extLst>
            </p:cNvPr>
            <p:cNvSpPr txBox="1"/>
            <p:nvPr/>
          </p:nvSpPr>
          <p:spPr>
            <a:xfrm>
              <a:off x="1950902" y="3146485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8D461BA-49A2-8631-84C4-766D96177E52}"/>
                </a:ext>
              </a:extLst>
            </p:cNvPr>
            <p:cNvSpPr txBox="1"/>
            <p:nvPr/>
          </p:nvSpPr>
          <p:spPr>
            <a:xfrm>
              <a:off x="2886559" y="3146485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D3B77B7-0D88-8CF3-F6D5-F0F8BBA56F27}"/>
                </a:ext>
              </a:extLst>
            </p:cNvPr>
            <p:cNvSpPr txBox="1"/>
            <p:nvPr/>
          </p:nvSpPr>
          <p:spPr>
            <a:xfrm>
              <a:off x="3808345" y="2261642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2BA2877-7C04-DE0D-07B7-B25EA98E9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935618" y="1806853"/>
              <a:ext cx="412833" cy="39658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97771C28-DB79-4945-55E8-4E54E1D2B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3024540" y="2699413"/>
              <a:ext cx="409682" cy="399985"/>
            </a:xfrm>
            <a:prstGeom prst="rect">
              <a:avLst/>
            </a:prstGeom>
          </p:spPr>
        </p:pic>
        <p:pic>
          <p:nvPicPr>
            <p:cNvPr id="98" name="Picture 4">
              <a:extLst>
                <a:ext uri="{FF2B5EF4-FFF2-40B4-BE49-F238E27FC236}">
                  <a16:creationId xmlns:a16="http://schemas.microsoft.com/office/drawing/2014/main" id="{E88946E4-F463-8814-6768-DAD2A17FC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854" y="2688160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71A4B856-2526-6E34-E05A-1315EA1DA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020102" y="1799750"/>
              <a:ext cx="412833" cy="398917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639FF4C-F718-7B21-F9D1-524FCCEC4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2154854" y="1789001"/>
              <a:ext cx="412833" cy="432626"/>
            </a:xfrm>
            <a:prstGeom prst="rect">
              <a:avLst/>
            </a:prstGeom>
          </p:spPr>
        </p:pic>
        <p:pic>
          <p:nvPicPr>
            <p:cNvPr id="101" name="Picture 10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28F93FD-8EA6-9D31-5B4D-F7DBBB5A4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581" y="2692337"/>
              <a:ext cx="391996" cy="404095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E91368D-0281-3D4C-BF62-A08D8FE51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112546" y="5179193"/>
              <a:ext cx="412833" cy="398917"/>
            </a:xfrm>
            <a:prstGeom prst="rect">
              <a:avLst/>
            </a:prstGeom>
          </p:spPr>
        </p:pic>
        <p:pic>
          <p:nvPicPr>
            <p:cNvPr id="103" name="Graphic 102" descr="Azure ExpressRoute Connection">
              <a:extLst>
                <a:ext uri="{FF2B5EF4-FFF2-40B4-BE49-F238E27FC236}">
                  <a16:creationId xmlns:a16="http://schemas.microsoft.com/office/drawing/2014/main" id="{E148EC8D-9279-0937-4EA1-ECB13949C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6972953" y="1460195"/>
              <a:ext cx="275315" cy="275315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16F73FC-C833-7490-48A8-03977F90542B}"/>
                </a:ext>
              </a:extLst>
            </p:cNvPr>
            <p:cNvSpPr txBox="1"/>
            <p:nvPr/>
          </p:nvSpPr>
          <p:spPr>
            <a:xfrm>
              <a:off x="6207844" y="1263392"/>
              <a:ext cx="1805531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735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132EA775-F178-7309-C977-28496C78ABD5}"/>
              </a:ext>
            </a:extLst>
          </p:cNvPr>
          <p:cNvSpPr txBox="1"/>
          <p:nvPr/>
        </p:nvSpPr>
        <p:spPr>
          <a:xfrm>
            <a:off x="1967485" y="6349643"/>
            <a:ext cx="9515388" cy="37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17 – Azure VMware Solution Managed SNAT Internet Access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C58D40-BDA9-95F4-D5F4-0FACAC5984C3}"/>
              </a:ext>
            </a:extLst>
          </p:cNvPr>
          <p:cNvGrpSpPr/>
          <p:nvPr/>
        </p:nvGrpSpPr>
        <p:grpSpPr>
          <a:xfrm>
            <a:off x="2246671" y="717741"/>
            <a:ext cx="7698658" cy="5422518"/>
            <a:chOff x="2246671" y="717741"/>
            <a:chExt cx="7698658" cy="542251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02F094C-E3EE-94B3-100E-40AE5FBC6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52933" y="3852613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182554-2C8B-5FCE-5E12-CC74204DF9F7}"/>
                </a:ext>
              </a:extLst>
            </p:cNvPr>
            <p:cNvSpPr txBox="1"/>
            <p:nvPr/>
          </p:nvSpPr>
          <p:spPr>
            <a:xfrm>
              <a:off x="2938102" y="3432921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B077C2-8A00-C69B-D7C1-E59E9205C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66631" y="3318675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B5AA379E-3F9F-20D8-8DEF-F3DF46109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52932" y="3390265"/>
              <a:ext cx="412833" cy="41283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9B4D18-CAAD-AF73-D897-F93B63A18EDA}"/>
                </a:ext>
              </a:extLst>
            </p:cNvPr>
            <p:cNvSpPr txBox="1"/>
            <p:nvPr/>
          </p:nvSpPr>
          <p:spPr>
            <a:xfrm>
              <a:off x="2622199" y="444176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1E77DF-D891-78EF-3F0C-0445437E8C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6671" y="717741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2" descr="Microsoft Azure - Wikipedia">
              <a:extLst>
                <a:ext uri="{FF2B5EF4-FFF2-40B4-BE49-F238E27FC236}">
                  <a16:creationId xmlns:a16="http://schemas.microsoft.com/office/drawing/2014/main" id="{9572718D-15F8-48AF-403D-8E3F13096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0668" y="80534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E48544-52F2-CE1B-A895-73DD06E9F60E}"/>
                </a:ext>
              </a:extLst>
            </p:cNvPr>
            <p:cNvSpPr txBox="1"/>
            <p:nvPr/>
          </p:nvSpPr>
          <p:spPr>
            <a:xfrm>
              <a:off x="2847338" y="927125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11" name="Graphic 1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80D5043-D0C2-452F-8DBE-CF79FC0EA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69753" y="2320800"/>
              <a:ext cx="448567" cy="448567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31CFD7E-24BC-2421-5429-1272350EFDA5}"/>
                </a:ext>
              </a:extLst>
            </p:cNvPr>
            <p:cNvCxnSpPr>
              <a:cxnSpLocks/>
              <a:stCxn id="11" idx="2"/>
              <a:endCxn id="4" idx="0"/>
            </p:cNvCxnSpPr>
            <p:nvPr/>
          </p:nvCxnSpPr>
          <p:spPr>
            <a:xfrm>
              <a:off x="6094037" y="2769367"/>
              <a:ext cx="0" cy="54930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3E5AF7-1C76-6CF3-A3BC-F95D9D8F43B4}"/>
                </a:ext>
              </a:extLst>
            </p:cNvPr>
            <p:cNvSpPr txBox="1"/>
            <p:nvPr/>
          </p:nvSpPr>
          <p:spPr>
            <a:xfrm>
              <a:off x="6235173" y="2899799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4" name="グラフィックス 37" descr="Azure ExpressRoute">
              <a:extLst>
                <a:ext uri="{FF2B5EF4-FFF2-40B4-BE49-F238E27FC236}">
                  <a16:creationId xmlns:a16="http://schemas.microsoft.com/office/drawing/2014/main" id="{77B1FCB7-A7BC-DCEA-207A-2EF62DFEF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38040" y="2514652"/>
              <a:ext cx="411950" cy="411950"/>
            </a:xfrm>
            <a:prstGeom prst="rect">
              <a:avLst/>
            </a:prstGeom>
          </p:spPr>
        </p:pic>
        <p:pic>
          <p:nvPicPr>
            <p:cNvPr id="15" name="Gateway Services" descr="Gateway Services">
              <a:extLst>
                <a:ext uri="{FF2B5EF4-FFF2-40B4-BE49-F238E27FC236}">
                  <a16:creationId xmlns:a16="http://schemas.microsoft.com/office/drawing/2014/main" id="{3B54EB88-E282-F1AD-A7FB-88A1238FB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51915" y="4353190"/>
              <a:ext cx="484244" cy="49262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F5A8F9-23A3-C9D9-CE79-560331A1F02B}"/>
                </a:ext>
              </a:extLst>
            </p:cNvPr>
            <p:cNvSpPr txBox="1"/>
            <p:nvPr/>
          </p:nvSpPr>
          <p:spPr>
            <a:xfrm>
              <a:off x="6438894" y="447308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7" name="Gateway Services" descr="Gateway Services">
              <a:extLst>
                <a:ext uri="{FF2B5EF4-FFF2-40B4-BE49-F238E27FC236}">
                  <a16:creationId xmlns:a16="http://schemas.microsoft.com/office/drawing/2014/main" id="{12E6DD35-9EE1-4FDD-4651-B2936FA83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51915" y="5243538"/>
              <a:ext cx="484244" cy="49262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FF5307-AF12-9FF7-947B-0EC0D5B956FB}"/>
                </a:ext>
              </a:extLst>
            </p:cNvPr>
            <p:cNvSpPr txBox="1"/>
            <p:nvPr/>
          </p:nvSpPr>
          <p:spPr>
            <a:xfrm>
              <a:off x="6438894" y="536342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967C0992-BC0C-39E2-B1CA-E35ED3E351F9}"/>
                </a:ext>
              </a:extLst>
            </p:cNvPr>
            <p:cNvCxnSpPr>
              <a:cxnSpLocks/>
              <a:stCxn id="4" idx="0"/>
              <a:endCxn id="15" idx="0"/>
            </p:cNvCxnSpPr>
            <p:nvPr/>
          </p:nvCxnSpPr>
          <p:spPr>
            <a:xfrm>
              <a:off x="6094037" y="3318675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C367023F-8790-EA40-952C-501F94524D69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>
              <a:off x="6094037" y="4845812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BFF8A61B-6A05-9DD4-0D13-AEF5BFA88E73}"/>
                </a:ext>
              </a:extLst>
            </p:cNvPr>
            <p:cNvCxnSpPr>
              <a:cxnSpLocks/>
              <a:stCxn id="28" idx="2"/>
              <a:endCxn id="11" idx="0"/>
            </p:cNvCxnSpPr>
            <p:nvPr/>
          </p:nvCxnSpPr>
          <p:spPr>
            <a:xfrm>
              <a:off x="6094036" y="1770942"/>
              <a:ext cx="1" cy="54985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cloud 1" descr="cloud, delivery">
              <a:extLst>
                <a:ext uri="{FF2B5EF4-FFF2-40B4-BE49-F238E27FC236}">
                  <a16:creationId xmlns:a16="http://schemas.microsoft.com/office/drawing/2014/main" id="{B0F9D324-8DDA-7B05-F47A-146644BA19D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62820" y="1358992"/>
              <a:ext cx="662431" cy="411950"/>
              <a:chOff x="1008" y="846"/>
              <a:chExt cx="320" cy="199"/>
            </a:xfrm>
          </p:grpSpPr>
          <p:sp>
            <p:nvSpPr>
              <p:cNvPr id="28" name="AutoShape 3">
                <a:extLst>
                  <a:ext uri="{FF2B5EF4-FFF2-40B4-BE49-F238E27FC236}">
                    <a16:creationId xmlns:a16="http://schemas.microsoft.com/office/drawing/2014/main" id="{7136E82D-5D9F-8F5D-C1FA-387C9F4E9906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5">
                <a:extLst>
                  <a:ext uri="{FF2B5EF4-FFF2-40B4-BE49-F238E27FC236}">
                    <a16:creationId xmlns:a16="http://schemas.microsoft.com/office/drawing/2014/main" id="{8E519330-1FDB-3930-B74A-0C22439F74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6">
                <a:extLst>
                  <a:ext uri="{FF2B5EF4-FFF2-40B4-BE49-F238E27FC236}">
                    <a16:creationId xmlns:a16="http://schemas.microsoft.com/office/drawing/2014/main" id="{EAA5D575-9019-C0FE-2CA5-297C0D446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934336A-4CF2-6E6B-48FA-3AB997DFBA57}"/>
                </a:ext>
              </a:extLst>
            </p:cNvPr>
            <p:cNvSpPr txBox="1"/>
            <p:nvPr/>
          </p:nvSpPr>
          <p:spPr>
            <a:xfrm>
              <a:off x="5845640" y="1090351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Internet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994062-8959-3B46-C66D-ADD877346364}"/>
                </a:ext>
              </a:extLst>
            </p:cNvPr>
            <p:cNvSpPr txBox="1"/>
            <p:nvPr/>
          </p:nvSpPr>
          <p:spPr>
            <a:xfrm>
              <a:off x="4761574" y="2460444"/>
              <a:ext cx="1108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Managed SNAT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B08F8D1-EE2B-E233-4F86-BAA67536C2FF}"/>
                </a:ext>
              </a:extLst>
            </p:cNvPr>
            <p:cNvSpPr/>
            <p:nvPr/>
          </p:nvSpPr>
          <p:spPr>
            <a:xfrm rot="11009815">
              <a:off x="6203963" y="1513703"/>
              <a:ext cx="215905" cy="3846722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557772-E8E0-9B21-825A-9F925D2659F6}"/>
                </a:ext>
              </a:extLst>
            </p:cNvPr>
            <p:cNvSpPr txBox="1"/>
            <p:nvPr/>
          </p:nvSpPr>
          <p:spPr>
            <a:xfrm>
              <a:off x="6521187" y="1483277"/>
              <a:ext cx="158280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Outbound Internet Access Only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0DFBCD-02C4-D431-5CEA-E376672DF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90886" y="4005081"/>
              <a:ext cx="412833" cy="396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7382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509C4036-16BC-3740-4AEF-D9C3CB4C963F}"/>
              </a:ext>
            </a:extLst>
          </p:cNvPr>
          <p:cNvSpPr txBox="1"/>
          <p:nvPr/>
        </p:nvSpPr>
        <p:spPr>
          <a:xfrm>
            <a:off x="1939089" y="6309207"/>
            <a:ext cx="9559783" cy="37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18 – Azure VMware Solution VMware NSX Public IP Address (PIP)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8CC315-6D7C-F53C-2C68-FBD3868336E5}"/>
              </a:ext>
            </a:extLst>
          </p:cNvPr>
          <p:cNvGrpSpPr/>
          <p:nvPr/>
        </p:nvGrpSpPr>
        <p:grpSpPr>
          <a:xfrm>
            <a:off x="785210" y="452747"/>
            <a:ext cx="10621579" cy="5422518"/>
            <a:chOff x="785210" y="452747"/>
            <a:chExt cx="10621579" cy="542251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6065D07-3DF1-11E1-5806-28A1EAF48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14393" y="3587619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B25829-A7F9-A6DE-2C0B-7061858FBDBA}"/>
                </a:ext>
              </a:extLst>
            </p:cNvPr>
            <p:cNvSpPr txBox="1"/>
            <p:nvPr/>
          </p:nvSpPr>
          <p:spPr>
            <a:xfrm>
              <a:off x="4399562" y="3167927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C5684E8-5B5B-3C3C-AA79-BF37A151F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28091" y="3053681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45327B08-73B5-4D06-A63E-88245E243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14392" y="3125271"/>
              <a:ext cx="412833" cy="41283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818776-995D-B868-B0D4-8100646C43D1}"/>
                </a:ext>
              </a:extLst>
            </p:cNvPr>
            <p:cNvSpPr txBox="1"/>
            <p:nvPr/>
          </p:nvSpPr>
          <p:spPr>
            <a:xfrm>
              <a:off x="4083660" y="417723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33F1F6-4C5C-2C90-EF13-F7AA92EF6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08131" y="452747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2" descr="Microsoft Azure - Wikipedia">
              <a:extLst>
                <a:ext uri="{FF2B5EF4-FFF2-40B4-BE49-F238E27FC236}">
                  <a16:creationId xmlns:a16="http://schemas.microsoft.com/office/drawing/2014/main" id="{AA36353D-8D17-5AFE-C0AB-5595341F9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2128" y="54035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D7451C-C210-B30D-D01B-094675C75576}"/>
                </a:ext>
              </a:extLst>
            </p:cNvPr>
            <p:cNvSpPr txBox="1"/>
            <p:nvPr/>
          </p:nvSpPr>
          <p:spPr>
            <a:xfrm>
              <a:off x="4308798" y="66213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17" name="Graphic 16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3301E875-69C4-D0C1-7323-1D29BA00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31213" y="2055806"/>
              <a:ext cx="448567" cy="448567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ADDB4B88-3B30-C119-0D61-D23C6B798B63}"/>
                </a:ext>
              </a:extLst>
            </p:cNvPr>
            <p:cNvCxnSpPr>
              <a:cxnSpLocks/>
              <a:stCxn id="17" idx="2"/>
              <a:endCxn id="10" idx="0"/>
            </p:cNvCxnSpPr>
            <p:nvPr/>
          </p:nvCxnSpPr>
          <p:spPr>
            <a:xfrm>
              <a:off x="7555497" y="2504373"/>
              <a:ext cx="0" cy="54930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6CD0E5-5195-871C-D317-D3C74BEA6EB0}"/>
                </a:ext>
              </a:extLst>
            </p:cNvPr>
            <p:cNvSpPr txBox="1"/>
            <p:nvPr/>
          </p:nvSpPr>
          <p:spPr>
            <a:xfrm>
              <a:off x="7696633" y="263480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0" name="グラフィックス 37" descr="Azure ExpressRoute">
              <a:extLst>
                <a:ext uri="{FF2B5EF4-FFF2-40B4-BE49-F238E27FC236}">
                  <a16:creationId xmlns:a16="http://schemas.microsoft.com/office/drawing/2014/main" id="{70ADEBDF-2E55-49DE-998F-C18C7FB8E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99500" y="2249658"/>
              <a:ext cx="411950" cy="411950"/>
            </a:xfrm>
            <a:prstGeom prst="rect">
              <a:avLst/>
            </a:prstGeom>
          </p:spPr>
        </p:pic>
        <p:pic>
          <p:nvPicPr>
            <p:cNvPr id="21" name="Gateway Services" descr="Gateway Services">
              <a:extLst>
                <a:ext uri="{FF2B5EF4-FFF2-40B4-BE49-F238E27FC236}">
                  <a16:creationId xmlns:a16="http://schemas.microsoft.com/office/drawing/2014/main" id="{31F866FC-09F7-68A0-1C93-C64CDECBF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3375" y="4088196"/>
              <a:ext cx="484244" cy="49262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6F22EC-4FFE-3A01-325E-BE3EC2A4363B}"/>
                </a:ext>
              </a:extLst>
            </p:cNvPr>
            <p:cNvSpPr txBox="1"/>
            <p:nvPr/>
          </p:nvSpPr>
          <p:spPr>
            <a:xfrm>
              <a:off x="7900354" y="4208087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23" name="Gateway Services" descr="Gateway Services">
              <a:extLst>
                <a:ext uri="{FF2B5EF4-FFF2-40B4-BE49-F238E27FC236}">
                  <a16:creationId xmlns:a16="http://schemas.microsoft.com/office/drawing/2014/main" id="{865E0665-E220-66E6-BA7D-D55B557C1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3375" y="4978544"/>
              <a:ext cx="484244" cy="49262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3E9439-9B69-60AC-1979-3717789257ED}"/>
                </a:ext>
              </a:extLst>
            </p:cNvPr>
            <p:cNvSpPr txBox="1"/>
            <p:nvPr/>
          </p:nvSpPr>
          <p:spPr>
            <a:xfrm>
              <a:off x="7900354" y="5098435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8FA56A71-238C-64D8-4323-CADC435F8B66}"/>
                </a:ext>
              </a:extLst>
            </p:cNvPr>
            <p:cNvCxnSpPr>
              <a:cxnSpLocks/>
              <a:stCxn id="10" idx="0"/>
              <a:endCxn id="21" idx="0"/>
            </p:cNvCxnSpPr>
            <p:nvPr/>
          </p:nvCxnSpPr>
          <p:spPr>
            <a:xfrm>
              <a:off x="7555497" y="3053681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61">
              <a:extLst>
                <a:ext uri="{FF2B5EF4-FFF2-40B4-BE49-F238E27FC236}">
                  <a16:creationId xmlns:a16="http://schemas.microsoft.com/office/drawing/2014/main" id="{F2740F1B-38F5-A748-A48B-3CCC25CCE23A}"/>
                </a:ext>
              </a:extLst>
            </p:cNvPr>
            <p:cNvCxnSpPr>
              <a:cxnSpLocks/>
              <a:stCxn id="21" idx="2"/>
              <a:endCxn id="23" idx="0"/>
            </p:cNvCxnSpPr>
            <p:nvPr/>
          </p:nvCxnSpPr>
          <p:spPr>
            <a:xfrm>
              <a:off x="7555497" y="4580818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61">
              <a:extLst>
                <a:ext uri="{FF2B5EF4-FFF2-40B4-BE49-F238E27FC236}">
                  <a16:creationId xmlns:a16="http://schemas.microsoft.com/office/drawing/2014/main" id="{C92B3F18-2D36-5DEA-1A89-F4B768D82367}"/>
                </a:ext>
              </a:extLst>
            </p:cNvPr>
            <p:cNvCxnSpPr>
              <a:cxnSpLocks/>
              <a:stCxn id="39" idx="2"/>
              <a:endCxn id="17" idx="0"/>
            </p:cNvCxnSpPr>
            <p:nvPr/>
          </p:nvCxnSpPr>
          <p:spPr>
            <a:xfrm>
              <a:off x="7555496" y="1505948"/>
              <a:ext cx="1" cy="54985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cloud 1" descr="cloud, delivery">
              <a:extLst>
                <a:ext uri="{FF2B5EF4-FFF2-40B4-BE49-F238E27FC236}">
                  <a16:creationId xmlns:a16="http://schemas.microsoft.com/office/drawing/2014/main" id="{D0077F43-F48A-AF55-4FCF-C5DA8A4842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24280" y="1093998"/>
              <a:ext cx="662431" cy="411950"/>
              <a:chOff x="1008" y="846"/>
              <a:chExt cx="320" cy="199"/>
            </a:xfrm>
          </p:grpSpPr>
          <p:sp>
            <p:nvSpPr>
              <p:cNvPr id="39" name="AutoShape 3">
                <a:extLst>
                  <a:ext uri="{FF2B5EF4-FFF2-40B4-BE49-F238E27FC236}">
                    <a16:creationId xmlns:a16="http://schemas.microsoft.com/office/drawing/2014/main" id="{FA33D3C9-95F6-AFB6-3348-9583A9CEB12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5">
                <a:extLst>
                  <a:ext uri="{FF2B5EF4-FFF2-40B4-BE49-F238E27FC236}">
                    <a16:creationId xmlns:a16="http://schemas.microsoft.com/office/drawing/2014/main" id="{58C321F0-325F-8AC7-DF04-69E02B7CA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1E24E133-EA8F-D23D-11D3-DE43B96AF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5D064A4-C48F-3AF3-91A5-DE61D1C1978C}"/>
                </a:ext>
              </a:extLst>
            </p:cNvPr>
            <p:cNvSpPr txBox="1"/>
            <p:nvPr/>
          </p:nvSpPr>
          <p:spPr>
            <a:xfrm>
              <a:off x="7307100" y="825357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Internet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F3071B-4F7F-E7F2-C843-BF08AF47939C}"/>
                </a:ext>
              </a:extLst>
            </p:cNvPr>
            <p:cNvSpPr txBox="1"/>
            <p:nvPr/>
          </p:nvSpPr>
          <p:spPr>
            <a:xfrm>
              <a:off x="7930661" y="1380568"/>
              <a:ext cx="158280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is advertised to Internet with ASN of NSX Tier-0 Gateway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7EF9A4-2135-3313-E658-C11EBAA73035}"/>
                </a:ext>
              </a:extLst>
            </p:cNvPr>
            <p:cNvSpPr txBox="1"/>
            <p:nvPr/>
          </p:nvSpPr>
          <p:spPr>
            <a:xfrm>
              <a:off x="5441503" y="5053319"/>
              <a:ext cx="9329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Public IP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Address Range</a:t>
              </a:r>
            </a:p>
          </p:txBody>
        </p:sp>
        <p:pic>
          <p:nvPicPr>
            <p:cNvPr id="33" name="IP Addresses" descr="IP Addresses">
              <a:extLst>
                <a:ext uri="{FF2B5EF4-FFF2-40B4-BE49-F238E27FC236}">
                  <a16:creationId xmlns:a16="http://schemas.microsoft.com/office/drawing/2014/main" id="{36657CD3-A4EC-C060-546D-989639EF2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40059" y="5017337"/>
              <a:ext cx="484244" cy="41051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C4B0F0-F2F2-6D89-1A0E-3FC5018F20DD}"/>
                </a:ext>
              </a:extLst>
            </p:cNvPr>
            <p:cNvSpPr txBox="1"/>
            <p:nvPr/>
          </p:nvSpPr>
          <p:spPr>
            <a:xfrm>
              <a:off x="4154699" y="4613108"/>
              <a:ext cx="310991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needs to be consumed within the Tier-1 Gateway or Network Segment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108C38F-3BBF-B254-A00F-36BD3ECAC957}"/>
                </a:ext>
              </a:extLst>
            </p:cNvPr>
            <p:cNvSpPr txBox="1"/>
            <p:nvPr/>
          </p:nvSpPr>
          <p:spPr>
            <a:xfrm>
              <a:off x="7696296" y="3911695"/>
              <a:ext cx="5975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BGP ASN</a:t>
              </a: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9946105-1F79-6690-CF00-643E56BEB22A}"/>
                </a:ext>
              </a:extLst>
            </p:cNvPr>
            <p:cNvSpPr/>
            <p:nvPr/>
          </p:nvSpPr>
          <p:spPr>
            <a:xfrm rot="11009815">
              <a:off x="7755826" y="1246724"/>
              <a:ext cx="60448" cy="887193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1D8BB8-9453-E0E6-8658-EF3D4B10F2D7}"/>
                </a:ext>
              </a:extLst>
            </p:cNvPr>
            <p:cNvSpPr txBox="1"/>
            <p:nvPr/>
          </p:nvSpPr>
          <p:spPr>
            <a:xfrm>
              <a:off x="6515625" y="2715110"/>
              <a:ext cx="72314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Traffic flow</a:t>
              </a: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2FCBB5-C23C-DDED-CEE3-BC43D795E35C}"/>
                </a:ext>
              </a:extLst>
            </p:cNvPr>
            <p:cNvSpPr/>
            <p:nvPr/>
          </p:nvSpPr>
          <p:spPr>
            <a:xfrm>
              <a:off x="7044462" y="1385439"/>
              <a:ext cx="275386" cy="3916433"/>
            </a:xfrm>
            <a:custGeom>
              <a:avLst/>
              <a:gdLst>
                <a:gd name="connsiteX0" fmla="*/ 251460 w 275386"/>
                <a:gd name="connsiteY0" fmla="*/ 0 h 3916433"/>
                <a:gd name="connsiteX1" fmla="*/ 274320 w 275386"/>
                <a:gd name="connsiteY1" fmla="*/ 2956560 h 3916433"/>
                <a:gd name="connsiteX2" fmla="*/ 220980 w 275386"/>
                <a:gd name="connsiteY2" fmla="*/ 3787140 h 3916433"/>
                <a:gd name="connsiteX3" fmla="*/ 0 w 275386"/>
                <a:gd name="connsiteY3" fmla="*/ 3901440 h 391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386" h="3916433">
                  <a:moveTo>
                    <a:pt x="251460" y="0"/>
                  </a:moveTo>
                  <a:cubicBezTo>
                    <a:pt x="265430" y="1162685"/>
                    <a:pt x="279400" y="2325370"/>
                    <a:pt x="274320" y="2956560"/>
                  </a:cubicBezTo>
                  <a:cubicBezTo>
                    <a:pt x="269240" y="3587750"/>
                    <a:pt x="266700" y="3629660"/>
                    <a:pt x="220980" y="3787140"/>
                  </a:cubicBezTo>
                  <a:cubicBezTo>
                    <a:pt x="175260" y="3944620"/>
                    <a:pt x="87630" y="3923030"/>
                    <a:pt x="0" y="3901440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A8C7CF-94A6-0E64-C8D6-D6A31B40A26A}"/>
                </a:ext>
              </a:extLst>
            </p:cNvPr>
            <p:cNvSpPr txBox="1"/>
            <p:nvPr/>
          </p:nvSpPr>
          <p:spPr>
            <a:xfrm>
              <a:off x="785210" y="3081362"/>
              <a:ext cx="2041336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Network Virtual Appliance (NVA)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e.g. Palo Alto Networks,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FortiNet FortiGate,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Barracuda FW,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CheckPoint FW, or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F5 Networks BIG-IP</a:t>
              </a:r>
            </a:p>
          </p:txBody>
        </p:sp>
        <p:cxnSp>
          <p:nvCxnSpPr>
            <p:cNvPr id="5" name="Connector: Elbow 61">
              <a:extLst>
                <a:ext uri="{FF2B5EF4-FFF2-40B4-BE49-F238E27FC236}">
                  <a16:creationId xmlns:a16="http://schemas.microsoft.com/office/drawing/2014/main" id="{0C897AA2-46F9-236A-191D-6FAAA07D5FB3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 flipV="1">
              <a:off x="1990722" y="4617228"/>
              <a:ext cx="3266023" cy="650484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3E183EF-9C8B-829E-A861-61FABC341135}"/>
                </a:ext>
              </a:extLst>
            </p:cNvPr>
            <p:cNvGrpSpPr/>
            <p:nvPr/>
          </p:nvGrpSpPr>
          <p:grpSpPr>
            <a:xfrm>
              <a:off x="1578773" y="4411253"/>
              <a:ext cx="411949" cy="411949"/>
              <a:chOff x="8765742" y="6141686"/>
              <a:chExt cx="411949" cy="411949"/>
            </a:xfrm>
          </p:grpSpPr>
          <p:pic>
            <p:nvPicPr>
              <p:cNvPr id="7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E6C738AB-290E-EFDF-F898-15A7CBBA4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33DEF30-2E10-3A76-8D48-1E77CA131A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94B41BB-FC25-4CB3-5FE5-5814103AF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252346" y="3736308"/>
              <a:ext cx="412833" cy="396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307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C6363F1C-1FAB-5D5B-6D28-73F377D4A65D}"/>
              </a:ext>
            </a:extLst>
          </p:cNvPr>
          <p:cNvSpPr txBox="1"/>
          <p:nvPr/>
        </p:nvSpPr>
        <p:spPr>
          <a:xfrm>
            <a:off x="1924992" y="6349008"/>
            <a:ext cx="9541410" cy="37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19 – VMware NSX T1 Gateway Sandwich with CheckPoint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0E04FE-C5C7-D2ED-5352-F1E5B2BA6DBA}"/>
              </a:ext>
            </a:extLst>
          </p:cNvPr>
          <p:cNvGrpSpPr/>
          <p:nvPr/>
        </p:nvGrpSpPr>
        <p:grpSpPr>
          <a:xfrm>
            <a:off x="2927719" y="670665"/>
            <a:ext cx="6336562" cy="5516670"/>
            <a:chOff x="2927719" y="670665"/>
            <a:chExt cx="6336562" cy="5516670"/>
          </a:xfrm>
        </p:grpSpPr>
        <p:pic>
          <p:nvPicPr>
            <p:cNvPr id="3" name="Gateway Services" descr="Gateway Services">
              <a:extLst>
                <a:ext uri="{FF2B5EF4-FFF2-40B4-BE49-F238E27FC236}">
                  <a16:creationId xmlns:a16="http://schemas.microsoft.com/office/drawing/2014/main" id="{59C41A08-7DD8-AE86-663D-71C597E80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3317" y="1531910"/>
              <a:ext cx="484244" cy="49262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68A330-B0AB-BB9E-12C2-93AA50125860}"/>
                </a:ext>
              </a:extLst>
            </p:cNvPr>
            <p:cNvSpPr txBox="1"/>
            <p:nvPr/>
          </p:nvSpPr>
          <p:spPr>
            <a:xfrm>
              <a:off x="6236866" y="1693582"/>
              <a:ext cx="72135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T0 Gateway</a:t>
              </a:r>
            </a:p>
          </p:txBody>
        </p:sp>
        <p:pic>
          <p:nvPicPr>
            <p:cNvPr id="5" name="Gateway Services" descr="Gateway Services">
              <a:extLst>
                <a:ext uri="{FF2B5EF4-FFF2-40B4-BE49-F238E27FC236}">
                  <a16:creationId xmlns:a16="http://schemas.microsoft.com/office/drawing/2014/main" id="{A2E5ADC3-CBCC-E195-CC8F-B2F06AF45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3317" y="2370110"/>
              <a:ext cx="484244" cy="49262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80EECA-00E3-EC2A-EFFC-5354C87F4BC4}"/>
                </a:ext>
              </a:extLst>
            </p:cNvPr>
            <p:cNvSpPr txBox="1"/>
            <p:nvPr/>
          </p:nvSpPr>
          <p:spPr>
            <a:xfrm>
              <a:off x="6236866" y="2531782"/>
              <a:ext cx="72135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T1 Gateway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806D03-D241-4750-D8D0-DB086534DB9E}"/>
                </a:ext>
              </a:extLst>
            </p:cNvPr>
            <p:cNvCxnSpPr>
              <a:cxnSpLocks/>
              <a:stCxn id="5" idx="0"/>
              <a:endCxn id="3" idx="2"/>
            </p:cNvCxnSpPr>
            <p:nvPr/>
          </p:nvCxnSpPr>
          <p:spPr>
            <a:xfrm flipV="1">
              <a:off x="5865439" y="2024532"/>
              <a:ext cx="0" cy="345578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heck Point Software Technologies Ltd.">
              <a:extLst>
                <a:ext uri="{FF2B5EF4-FFF2-40B4-BE49-F238E27FC236}">
                  <a16:creationId xmlns:a16="http://schemas.microsoft.com/office/drawing/2014/main" id="{F8B04C57-0BC1-3FBB-B0EB-4B65F8824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9114" y="3449357"/>
              <a:ext cx="215265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ateway Services" descr="Gateway Services">
              <a:extLst>
                <a:ext uri="{FF2B5EF4-FFF2-40B4-BE49-F238E27FC236}">
                  <a16:creationId xmlns:a16="http://schemas.microsoft.com/office/drawing/2014/main" id="{510F67E0-C344-664C-4FCB-1CE308E66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3317" y="4364010"/>
              <a:ext cx="484244" cy="49262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05FE0C-1D56-B088-A04D-83C7A5FBF35F}"/>
                </a:ext>
              </a:extLst>
            </p:cNvPr>
            <p:cNvSpPr txBox="1"/>
            <p:nvPr/>
          </p:nvSpPr>
          <p:spPr>
            <a:xfrm>
              <a:off x="6236866" y="4525682"/>
              <a:ext cx="272670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 T1 Gateway </a:t>
              </a: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– CheckPoint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inside networks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FAD6DD-293B-B75E-28D1-61D71686D593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5865439" y="2862732"/>
              <a:ext cx="0" cy="58662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1D36101-9A44-CF7E-370C-10C2082DA76E}"/>
                </a:ext>
              </a:extLst>
            </p:cNvPr>
            <p:cNvCxnSpPr>
              <a:cxnSpLocks/>
              <a:stCxn id="9" idx="0"/>
              <a:endCxn id="8" idx="2"/>
            </p:cNvCxnSpPr>
            <p:nvPr/>
          </p:nvCxnSpPr>
          <p:spPr>
            <a:xfrm flipV="1">
              <a:off x="5865439" y="3925607"/>
              <a:ext cx="0" cy="438403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02334B-745B-E75A-93E9-421D4C9175A6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5035181" y="4856632"/>
              <a:ext cx="830258" cy="702053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051779-7ADA-69F0-3AB5-3EEC2E666D45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5865439" y="4856632"/>
              <a:ext cx="0" cy="746503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BDB4F8-F7A7-1079-1DB1-AF537B51CE0F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H="1" flipV="1">
              <a:off x="5865439" y="4856632"/>
              <a:ext cx="830258" cy="702053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294616-D76B-5BC5-6E08-C7FACE4043C9}"/>
                </a:ext>
              </a:extLst>
            </p:cNvPr>
            <p:cNvSpPr txBox="1"/>
            <p:nvPr/>
          </p:nvSpPr>
          <p:spPr>
            <a:xfrm>
              <a:off x="4674766" y="5758830"/>
              <a:ext cx="26818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4. Checkpoint protected network segments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B4910C-DEDE-1527-FF42-0E4D282B884C}"/>
                </a:ext>
              </a:extLst>
            </p:cNvPr>
            <p:cNvSpPr txBox="1"/>
            <p:nvPr/>
          </p:nvSpPr>
          <p:spPr>
            <a:xfrm>
              <a:off x="6421814" y="2863719"/>
              <a:ext cx="165269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 DMZ network segment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Public IP subnet assigned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133687-CC5B-4A1A-9479-290956D26742}"/>
                </a:ext>
              </a:extLst>
            </p:cNvPr>
            <p:cNvSpPr txBox="1"/>
            <p:nvPr/>
          </p:nvSpPr>
          <p:spPr>
            <a:xfrm>
              <a:off x="6043515" y="4067476"/>
              <a:ext cx="16366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3. Inside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network segment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0F3D04-C649-33FF-183F-674ADEFDDF16}"/>
                </a:ext>
              </a:extLst>
            </p:cNvPr>
            <p:cNvSpPr txBox="1"/>
            <p:nvPr/>
          </p:nvSpPr>
          <p:spPr>
            <a:xfrm>
              <a:off x="7065865" y="3684177"/>
              <a:ext cx="16174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6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. CheckPoint NVA cluster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617AE4-49BC-15C9-52E9-26FC5001620B}"/>
                </a:ext>
              </a:extLst>
            </p:cNvPr>
            <p:cNvSpPr txBox="1"/>
            <p:nvPr/>
          </p:nvSpPr>
          <p:spPr>
            <a:xfrm>
              <a:off x="3307848" y="4044269"/>
              <a:ext cx="212237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8. CheckPoint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Static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routes to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T1 Gateway for network segments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2AEEEEF-E8AD-79B2-1F41-879AA9F33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6770" y="4152114"/>
              <a:ext cx="0" cy="704518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98C7A64-2B4C-DA19-9462-FD3D3EE91F13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5865439" y="1062885"/>
              <a:ext cx="0" cy="46902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E2E48D-BC2F-7007-BDFB-8BB0A7EBE962}"/>
                </a:ext>
              </a:extLst>
            </p:cNvPr>
            <p:cNvSpPr txBox="1"/>
            <p:nvPr/>
          </p:nvSpPr>
          <p:spPr>
            <a:xfrm>
              <a:off x="3193329" y="1792717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56309A8-F2E1-05E4-40C6-2E8411F79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27719" y="670665"/>
              <a:ext cx="6336562" cy="551667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553BB9A-4749-BE43-C4E5-BEA67CBF7294}"/>
                </a:ext>
              </a:extLst>
            </p:cNvPr>
            <p:cNvSpPr txBox="1"/>
            <p:nvPr/>
          </p:nvSpPr>
          <p:spPr>
            <a:xfrm>
              <a:off x="3814107" y="89971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2A54AA86-B758-1A7F-87D1-EEDDA6E1C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28937" y="857060"/>
              <a:ext cx="412833" cy="41283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E816B1-59A0-AB5F-0DBE-C1961FBA6327}"/>
                </a:ext>
              </a:extLst>
            </p:cNvPr>
            <p:cNvSpPr txBox="1"/>
            <p:nvPr/>
          </p:nvSpPr>
          <p:spPr>
            <a:xfrm>
              <a:off x="7343124" y="738720"/>
              <a:ext cx="186910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 PIP enabled in Azure Portal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FB8D36-1620-78F3-B36B-A3CB3504A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0689" y="993035"/>
              <a:ext cx="1016986" cy="1825939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2885D0-D6FA-C892-3264-7211629E930F}"/>
                </a:ext>
              </a:extLst>
            </p:cNvPr>
            <p:cNvSpPr txBox="1"/>
            <p:nvPr/>
          </p:nvSpPr>
          <p:spPr>
            <a:xfrm>
              <a:off x="6421814" y="3233141"/>
              <a:ext cx="202138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10. CheckPoint SNAT configured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1945D3-3067-5004-9C5A-41B5691B7334}"/>
                </a:ext>
              </a:extLst>
            </p:cNvPr>
            <p:cNvSpPr txBox="1"/>
            <p:nvPr/>
          </p:nvSpPr>
          <p:spPr>
            <a:xfrm>
              <a:off x="4466704" y="2531781"/>
              <a:ext cx="102271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1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. Firewall rules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CFEB0F-177B-5A80-F293-297079955DC2}"/>
                </a:ext>
              </a:extLst>
            </p:cNvPr>
            <p:cNvSpPr txBox="1"/>
            <p:nvPr/>
          </p:nvSpPr>
          <p:spPr>
            <a:xfrm>
              <a:off x="3307848" y="4524869"/>
              <a:ext cx="212077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7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. Default route to CheckPoint VIP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AB2F5D-5BC0-37A1-3DE9-E65D7621003C}"/>
                </a:ext>
              </a:extLst>
            </p:cNvPr>
            <p:cNvCxnSpPr>
              <a:cxnSpLocks/>
            </p:cNvCxnSpPr>
            <p:nvPr/>
          </p:nvCxnSpPr>
          <p:spPr>
            <a:xfrm>
              <a:off x="4674766" y="3374008"/>
              <a:ext cx="0" cy="62033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1D3BC8-8B86-F36C-D61A-91E7E951EB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850014"/>
              <a:ext cx="0" cy="704518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04A3C9-0AD4-06CA-C177-4FADAA798827}"/>
                </a:ext>
              </a:extLst>
            </p:cNvPr>
            <p:cNvSpPr txBox="1"/>
            <p:nvPr/>
          </p:nvSpPr>
          <p:spPr>
            <a:xfrm>
              <a:off x="6280568" y="3436491"/>
              <a:ext cx="26433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9. CheckPoint Default route to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T1 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777DC03-A82C-47BE-C5B7-27553920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2014" y="1381640"/>
              <a:ext cx="412833" cy="396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13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4C30A18E-BC81-8FD9-4C63-3AB3D53AF132}"/>
              </a:ext>
            </a:extLst>
          </p:cNvPr>
          <p:cNvGrpSpPr/>
          <p:nvPr/>
        </p:nvGrpSpPr>
        <p:grpSpPr>
          <a:xfrm>
            <a:off x="3839719" y="1252481"/>
            <a:ext cx="4512562" cy="4353037"/>
            <a:chOff x="1235999" y="399355"/>
            <a:chExt cx="4512562" cy="435303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A4B982B-1A50-BD44-55FD-9E3DBFC1D4A5}"/>
                </a:ext>
              </a:extLst>
            </p:cNvPr>
            <p:cNvGrpSpPr/>
            <p:nvPr/>
          </p:nvGrpSpPr>
          <p:grpSpPr>
            <a:xfrm>
              <a:off x="2267866" y="2141563"/>
              <a:ext cx="469392" cy="627639"/>
              <a:chOff x="2033169" y="2128255"/>
              <a:chExt cx="469392" cy="62763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AC8D0C-D681-3EFC-86E8-2C23AB9B9138}"/>
                  </a:ext>
                </a:extLst>
              </p:cNvPr>
              <p:cNvSpPr txBox="1"/>
              <p:nvPr/>
            </p:nvSpPr>
            <p:spPr>
              <a:xfrm>
                <a:off x="2033169" y="2586617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Web 1</a:t>
                </a:r>
              </a:p>
            </p:txBody>
          </p:sp>
          <p:pic>
            <p:nvPicPr>
              <p:cNvPr id="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C0D679F-8A05-07E4-CF14-7009D2E16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61449" y="2128255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AA91348-1279-9D81-1681-C65D4F3BADF8}"/>
                </a:ext>
              </a:extLst>
            </p:cNvPr>
            <p:cNvGrpSpPr/>
            <p:nvPr/>
          </p:nvGrpSpPr>
          <p:grpSpPr>
            <a:xfrm>
              <a:off x="3123963" y="2143065"/>
              <a:ext cx="469392" cy="627639"/>
              <a:chOff x="3535767" y="2127160"/>
              <a:chExt cx="469392" cy="627639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611D60-5D5F-92E7-3582-6726A2B3DB54}"/>
                  </a:ext>
                </a:extLst>
              </p:cNvPr>
              <p:cNvSpPr txBox="1"/>
              <p:nvPr/>
            </p:nvSpPr>
            <p:spPr>
              <a:xfrm>
                <a:off x="3535767" y="2585522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Web 2</a:t>
                </a:r>
              </a:p>
            </p:txBody>
          </p:sp>
          <p:pic>
            <p:nvPicPr>
              <p:cNvPr id="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20AEDBC-C2B8-3057-25F1-4B3DC4C3E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64047" y="2127160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C40D5D-F102-4586-556E-01AF6F6C2CD4}"/>
                </a:ext>
              </a:extLst>
            </p:cNvPr>
            <p:cNvGrpSpPr/>
            <p:nvPr/>
          </p:nvGrpSpPr>
          <p:grpSpPr>
            <a:xfrm>
              <a:off x="4005159" y="2141594"/>
              <a:ext cx="469392" cy="627639"/>
              <a:chOff x="4616022" y="2128255"/>
              <a:chExt cx="469392" cy="62763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A3E167-12D1-0EA0-AC5B-0D7B90A70E81}"/>
                  </a:ext>
                </a:extLst>
              </p:cNvPr>
              <p:cNvSpPr txBox="1"/>
              <p:nvPr/>
            </p:nvSpPr>
            <p:spPr>
              <a:xfrm>
                <a:off x="4616022" y="2586617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Web 3</a:t>
                </a:r>
              </a:p>
            </p:txBody>
          </p:sp>
          <p:pic>
            <p:nvPicPr>
              <p:cNvPr id="1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422DDE7-BA97-6B75-F092-BCF38C81D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44302" y="2128255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F8C9B33-AE00-2AF0-7B7F-DEB8C7232EF2}"/>
                </a:ext>
              </a:extLst>
            </p:cNvPr>
            <p:cNvGrpSpPr/>
            <p:nvPr/>
          </p:nvGrpSpPr>
          <p:grpSpPr>
            <a:xfrm>
              <a:off x="2239586" y="2993511"/>
              <a:ext cx="469392" cy="627639"/>
              <a:chOff x="1689127" y="2993678"/>
              <a:chExt cx="469392" cy="62763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895AB5-9C50-5010-F3CB-CF0B9DCAB925}"/>
                  </a:ext>
                </a:extLst>
              </p:cNvPr>
              <p:cNvSpPr txBox="1"/>
              <p:nvPr/>
            </p:nvSpPr>
            <p:spPr>
              <a:xfrm>
                <a:off x="1689127" y="3452040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App 1</a:t>
                </a:r>
              </a:p>
            </p:txBody>
          </p:sp>
          <p:pic>
            <p:nvPicPr>
              <p:cNvPr id="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281B002-A3E8-ED88-56B5-4099A5DD7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7407" y="2993678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C70C485-0C5B-FAB0-A970-033EB5FFCF0B}"/>
                </a:ext>
              </a:extLst>
            </p:cNvPr>
            <p:cNvGrpSpPr/>
            <p:nvPr/>
          </p:nvGrpSpPr>
          <p:grpSpPr>
            <a:xfrm>
              <a:off x="3095683" y="2993511"/>
              <a:ext cx="469392" cy="627639"/>
              <a:chOff x="3095683" y="2993511"/>
              <a:chExt cx="469392" cy="62763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C4FD79-9C47-1770-3B7C-7A048B562727}"/>
                  </a:ext>
                </a:extLst>
              </p:cNvPr>
              <p:cNvSpPr txBox="1"/>
              <p:nvPr/>
            </p:nvSpPr>
            <p:spPr>
              <a:xfrm>
                <a:off x="3095683" y="3451873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App 2</a:t>
                </a:r>
              </a:p>
            </p:txBody>
          </p:sp>
          <p:pic>
            <p:nvPicPr>
              <p:cNvPr id="1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404E702-631B-9883-714C-AD2A7F83A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23963" y="2993511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EC23B0D-EB36-5BE3-E0AF-9E38335699AA}"/>
                </a:ext>
              </a:extLst>
            </p:cNvPr>
            <p:cNvGrpSpPr/>
            <p:nvPr/>
          </p:nvGrpSpPr>
          <p:grpSpPr>
            <a:xfrm>
              <a:off x="3067404" y="3845459"/>
              <a:ext cx="469392" cy="796916"/>
              <a:chOff x="3067404" y="3845459"/>
              <a:chExt cx="469392" cy="79691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7EF246-23E2-8011-E83C-1B12ABD46830}"/>
                  </a:ext>
                </a:extLst>
              </p:cNvPr>
              <p:cNvSpPr txBox="1"/>
              <p:nvPr/>
            </p:nvSpPr>
            <p:spPr>
              <a:xfrm>
                <a:off x="3067404" y="4303821"/>
                <a:ext cx="469392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DB 2</a:t>
                </a:r>
              </a:p>
              <a:p>
                <a:pPr algn="ctr"/>
                <a:r>
                  <a:rPr lang="en-US" sz="1100" dirty="0"/>
                  <a:t>(R)</a:t>
                </a:r>
              </a:p>
            </p:txBody>
          </p:sp>
          <p:pic>
            <p:nvPicPr>
              <p:cNvPr id="2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841B665-C1CA-C2BD-DD9F-AC694F37C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95684" y="3845459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A2D4EDA-E5AB-E2C2-48B9-C937478BE881}"/>
                </a:ext>
              </a:extLst>
            </p:cNvPr>
            <p:cNvGrpSpPr/>
            <p:nvPr/>
          </p:nvGrpSpPr>
          <p:grpSpPr>
            <a:xfrm>
              <a:off x="2239586" y="3839530"/>
              <a:ext cx="469392" cy="796916"/>
              <a:chOff x="988443" y="3840151"/>
              <a:chExt cx="469392" cy="79691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CDC6D5-3BDF-2B22-BFDD-169CE29308DF}"/>
                  </a:ext>
                </a:extLst>
              </p:cNvPr>
              <p:cNvSpPr txBox="1"/>
              <p:nvPr/>
            </p:nvSpPr>
            <p:spPr>
              <a:xfrm>
                <a:off x="988443" y="4298513"/>
                <a:ext cx="469392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DB 1</a:t>
                </a:r>
              </a:p>
              <a:p>
                <a:pPr algn="ctr"/>
                <a:r>
                  <a:rPr lang="en-US" sz="1100" dirty="0"/>
                  <a:t>(R/W)</a:t>
                </a:r>
              </a:p>
            </p:txBody>
          </p:sp>
          <p:pic>
            <p:nvPicPr>
              <p:cNvPr id="2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D10C002-B27E-3855-37BE-3B8479037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16723" y="3840151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B05563C-2899-9DB1-9CE0-4E577723F86C}"/>
                </a:ext>
              </a:extLst>
            </p:cNvPr>
            <p:cNvGrpSpPr/>
            <p:nvPr/>
          </p:nvGrpSpPr>
          <p:grpSpPr>
            <a:xfrm>
              <a:off x="3976879" y="2993511"/>
              <a:ext cx="469392" cy="627639"/>
              <a:chOff x="4644302" y="2993511"/>
              <a:chExt cx="469392" cy="62763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F6AA86-ECAE-D677-001C-9E8872C3B55F}"/>
                  </a:ext>
                </a:extLst>
              </p:cNvPr>
              <p:cNvSpPr txBox="1"/>
              <p:nvPr/>
            </p:nvSpPr>
            <p:spPr>
              <a:xfrm>
                <a:off x="4644302" y="3451873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App 3</a:t>
                </a:r>
              </a:p>
            </p:txBody>
          </p:sp>
          <p:pic>
            <p:nvPicPr>
              <p:cNvPr id="2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260EE6B-36ED-82EE-EAFC-340C59706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72582" y="2993511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90219CA-D8F8-DB14-7E46-97F8B11A4DA4}"/>
                </a:ext>
              </a:extLst>
            </p:cNvPr>
            <p:cNvGrpSpPr/>
            <p:nvPr/>
          </p:nvGrpSpPr>
          <p:grpSpPr>
            <a:xfrm>
              <a:off x="3976879" y="3839530"/>
              <a:ext cx="469392" cy="796916"/>
              <a:chOff x="3976879" y="3839530"/>
              <a:chExt cx="469392" cy="79691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5339742-E402-AA2F-4419-4A0731E845F7}"/>
                  </a:ext>
                </a:extLst>
              </p:cNvPr>
              <p:cNvSpPr txBox="1"/>
              <p:nvPr/>
            </p:nvSpPr>
            <p:spPr>
              <a:xfrm>
                <a:off x="3976879" y="4297892"/>
                <a:ext cx="469392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DB 3</a:t>
                </a:r>
              </a:p>
              <a:p>
                <a:pPr algn="ctr"/>
                <a:r>
                  <a:rPr lang="en-US" sz="1100" dirty="0"/>
                  <a:t>(R)</a:t>
                </a:r>
              </a:p>
            </p:txBody>
          </p:sp>
          <p:pic>
            <p:nvPicPr>
              <p:cNvPr id="3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91D1686-9D47-EC33-C78A-C3F7335F2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005159" y="3839530"/>
                <a:ext cx="412833" cy="412833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2DCAB7-49C4-C8D7-7A68-29B792237845}"/>
                </a:ext>
              </a:extLst>
            </p:cNvPr>
            <p:cNvSpPr txBox="1"/>
            <p:nvPr/>
          </p:nvSpPr>
          <p:spPr>
            <a:xfrm>
              <a:off x="1235999" y="1323666"/>
              <a:ext cx="606967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Load Balancer Layer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1E517B-01D7-0E28-6329-1A07013B7A82}"/>
                </a:ext>
              </a:extLst>
            </p:cNvPr>
            <p:cNvSpPr txBox="1"/>
            <p:nvPr/>
          </p:nvSpPr>
          <p:spPr>
            <a:xfrm>
              <a:off x="1304786" y="2178702"/>
              <a:ext cx="46939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Layer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53C776-E469-0F24-175C-051A7FBF8859}"/>
                </a:ext>
              </a:extLst>
            </p:cNvPr>
            <p:cNvSpPr txBox="1"/>
            <p:nvPr/>
          </p:nvSpPr>
          <p:spPr>
            <a:xfrm>
              <a:off x="1304786" y="3026797"/>
              <a:ext cx="46939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Layer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D4D4C1-4915-CE35-5ABD-A74A6ADE3123}"/>
                </a:ext>
              </a:extLst>
            </p:cNvPr>
            <p:cNvSpPr txBox="1"/>
            <p:nvPr/>
          </p:nvSpPr>
          <p:spPr>
            <a:xfrm>
              <a:off x="1253437" y="3876956"/>
              <a:ext cx="5720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Database Layer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8E1999C-5D53-3B86-C5FA-35F8B44A4F49}"/>
                </a:ext>
              </a:extLst>
            </p:cNvPr>
            <p:cNvGrpSpPr/>
            <p:nvPr/>
          </p:nvGrpSpPr>
          <p:grpSpPr>
            <a:xfrm>
              <a:off x="3074829" y="399355"/>
              <a:ext cx="469392" cy="579635"/>
              <a:chOff x="3064223" y="358917"/>
              <a:chExt cx="469392" cy="579635"/>
            </a:xfrm>
          </p:grpSpPr>
          <p:sp>
            <p:nvSpPr>
              <p:cNvPr id="36" name="Rectangle 35" descr="User">
                <a:extLst>
                  <a:ext uri="{FF2B5EF4-FFF2-40B4-BE49-F238E27FC236}">
                    <a16:creationId xmlns:a16="http://schemas.microsoft.com/office/drawing/2014/main" id="{B831FC7B-FA58-62C2-FBA2-5CB6E7F0BBEB}"/>
                  </a:ext>
                </a:extLst>
              </p:cNvPr>
              <p:cNvSpPr/>
              <p:nvPr/>
            </p:nvSpPr>
            <p:spPr>
              <a:xfrm>
                <a:off x="3092502" y="358917"/>
                <a:ext cx="412833" cy="410358"/>
              </a:xfrm>
              <a:prstGeom prst="rect">
                <a:avLst/>
              </a:prstGeom>
              <a:blipFill>
                <a:blip r:embed="rId4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E4DD90-5FF5-B5E1-7672-F16B88D9BE05}"/>
                  </a:ext>
                </a:extLst>
              </p:cNvPr>
              <p:cNvSpPr txBox="1"/>
              <p:nvPr/>
            </p:nvSpPr>
            <p:spPr>
              <a:xfrm>
                <a:off x="3064223" y="769275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Users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9606B9F-BEAC-1E03-B5A9-CEAB472D3AE8}"/>
                </a:ext>
              </a:extLst>
            </p:cNvPr>
            <p:cNvGrpSpPr/>
            <p:nvPr/>
          </p:nvGrpSpPr>
          <p:grpSpPr>
            <a:xfrm>
              <a:off x="2645558" y="1288902"/>
              <a:ext cx="475224" cy="627234"/>
              <a:chOff x="2645558" y="1288902"/>
              <a:chExt cx="475224" cy="627234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367160B-5921-6D00-F20D-40366C79D04B}"/>
                  </a:ext>
                </a:extLst>
              </p:cNvPr>
              <p:cNvSpPr txBox="1"/>
              <p:nvPr/>
            </p:nvSpPr>
            <p:spPr>
              <a:xfrm>
                <a:off x="2651390" y="1746859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LB 1</a:t>
                </a:r>
              </a:p>
            </p:txBody>
          </p:sp>
          <p:pic>
            <p:nvPicPr>
              <p:cNvPr id="40" name="Load Balancer 1" descr="Load Balancer">
                <a:extLst>
                  <a:ext uri="{FF2B5EF4-FFF2-40B4-BE49-F238E27FC236}">
                    <a16:creationId xmlns:a16="http://schemas.microsoft.com/office/drawing/2014/main" id="{C2298046-5A52-21C5-1DEE-85E0F1817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45558" y="1288902"/>
                <a:ext cx="457550" cy="45755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D9F5F1A-9955-88B0-C509-6B2B8FA4A748}"/>
                </a:ext>
              </a:extLst>
            </p:cNvPr>
            <p:cNvGrpSpPr/>
            <p:nvPr/>
          </p:nvGrpSpPr>
          <p:grpSpPr>
            <a:xfrm>
              <a:off x="3499839" y="1291522"/>
              <a:ext cx="475224" cy="627234"/>
              <a:chOff x="2645558" y="1288902"/>
              <a:chExt cx="475224" cy="627234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55C1EF-22B3-F7CE-F37F-CE174F5EE312}"/>
                  </a:ext>
                </a:extLst>
              </p:cNvPr>
              <p:cNvSpPr txBox="1"/>
              <p:nvPr/>
            </p:nvSpPr>
            <p:spPr>
              <a:xfrm>
                <a:off x="2651390" y="1746859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LB 2</a:t>
                </a:r>
              </a:p>
            </p:txBody>
          </p:sp>
          <p:pic>
            <p:nvPicPr>
              <p:cNvPr id="45" name="Load Balancer 1" descr="Load Balancer">
                <a:extLst>
                  <a:ext uri="{FF2B5EF4-FFF2-40B4-BE49-F238E27FC236}">
                    <a16:creationId xmlns:a16="http://schemas.microsoft.com/office/drawing/2014/main" id="{EAABAEB4-0196-79AF-D78B-4E6B52BC3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45558" y="1288902"/>
                <a:ext cx="457550" cy="45755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BEADED5-C8E4-1EDE-8EEF-10DB62FC3D90}"/>
                </a:ext>
              </a:extLst>
            </p:cNvPr>
            <p:cNvSpPr txBox="1"/>
            <p:nvPr/>
          </p:nvSpPr>
          <p:spPr>
            <a:xfrm>
              <a:off x="3255047" y="1005755"/>
              <a:ext cx="8508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Traffic Flow</a:t>
              </a: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FCF7854-52B9-1689-A2CF-BF64FBF31734}"/>
                </a:ext>
              </a:extLst>
            </p:cNvPr>
            <p:cNvSpPr/>
            <p:nvPr/>
          </p:nvSpPr>
          <p:spPr>
            <a:xfrm>
              <a:off x="2651051" y="999460"/>
              <a:ext cx="732992" cy="2870791"/>
            </a:xfrm>
            <a:custGeom>
              <a:avLst/>
              <a:gdLst>
                <a:gd name="connsiteX0" fmla="*/ 645042 w 732992"/>
                <a:gd name="connsiteY0" fmla="*/ 0 h 2870791"/>
                <a:gd name="connsiteX1" fmla="*/ 340242 w 732992"/>
                <a:gd name="connsiteY1" fmla="*/ 354419 h 2870791"/>
                <a:gd name="connsiteX2" fmla="*/ 694661 w 732992"/>
                <a:gd name="connsiteY2" fmla="*/ 1105787 h 2870791"/>
                <a:gd name="connsiteX3" fmla="*/ 645042 w 732992"/>
                <a:gd name="connsiteY3" fmla="*/ 2268280 h 2870791"/>
                <a:gd name="connsiteX4" fmla="*/ 0 w 732992"/>
                <a:gd name="connsiteY4" fmla="*/ 2870791 h 287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2992" h="2870791">
                  <a:moveTo>
                    <a:pt x="645042" y="0"/>
                  </a:moveTo>
                  <a:cubicBezTo>
                    <a:pt x="488507" y="85060"/>
                    <a:pt x="331972" y="170121"/>
                    <a:pt x="340242" y="354419"/>
                  </a:cubicBezTo>
                  <a:cubicBezTo>
                    <a:pt x="348512" y="538717"/>
                    <a:pt x="643861" y="786810"/>
                    <a:pt x="694661" y="1105787"/>
                  </a:cubicBezTo>
                  <a:cubicBezTo>
                    <a:pt x="745461" y="1424764"/>
                    <a:pt x="760819" y="1974113"/>
                    <a:pt x="645042" y="2268280"/>
                  </a:cubicBezTo>
                  <a:cubicBezTo>
                    <a:pt x="529265" y="2562447"/>
                    <a:pt x="264632" y="2716619"/>
                    <a:pt x="0" y="2870791"/>
                  </a:cubicBezTo>
                </a:path>
              </a:pathLst>
            </a:custGeom>
            <a:noFill/>
            <a:ln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7075EF25-377C-F209-6D64-2CBC2A4C0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73286" y="2439503"/>
              <a:ext cx="957260" cy="231288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2E587152-72D6-8F24-BFE8-5C5A54E62A37}"/>
                </a:ext>
              </a:extLst>
            </p:cNvPr>
            <p:cNvSpPr txBox="1"/>
            <p:nvPr/>
          </p:nvSpPr>
          <p:spPr>
            <a:xfrm>
              <a:off x="4749352" y="1419605"/>
              <a:ext cx="99920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Application</a:t>
              </a:r>
            </a:p>
            <a:p>
              <a:pPr algn="ctr"/>
              <a:r>
                <a:rPr lang="en-US" sz="1100" dirty="0"/>
                <a:t>Security</a:t>
              </a:r>
            </a:p>
            <a:p>
              <a:pPr algn="ctr"/>
              <a:r>
                <a:rPr lang="en-US" sz="1100" dirty="0"/>
                <a:t>Requirements</a:t>
              </a:r>
            </a:p>
          </p:txBody>
        </p:sp>
        <p:pic>
          <p:nvPicPr>
            <p:cNvPr id="1032" name="Graphic 1031" descr="Lock with solid fill">
              <a:extLst>
                <a:ext uri="{FF2B5EF4-FFF2-40B4-BE49-F238E27FC236}">
                  <a16:creationId xmlns:a16="http://schemas.microsoft.com/office/drawing/2014/main" id="{E62DDBB3-3EE8-D17F-1CF4-EA36D0C5E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14260" y="1943156"/>
              <a:ext cx="469392" cy="469392"/>
            </a:xfrm>
            <a:prstGeom prst="rect">
              <a:avLst/>
            </a:prstGeom>
          </p:spPr>
        </p:pic>
        <p:grpSp>
          <p:nvGrpSpPr>
            <p:cNvPr id="55" name="decentralized identity" descr="decentralized identity">
              <a:extLst>
                <a:ext uri="{FF2B5EF4-FFF2-40B4-BE49-F238E27FC236}">
                  <a16:creationId xmlns:a16="http://schemas.microsoft.com/office/drawing/2014/main" id="{00A6567D-A696-0337-0619-92CD21F152CD}"/>
                </a:ext>
              </a:extLst>
            </p:cNvPr>
            <p:cNvGrpSpPr/>
            <p:nvPr/>
          </p:nvGrpSpPr>
          <p:grpSpPr>
            <a:xfrm>
              <a:off x="5006192" y="3058284"/>
              <a:ext cx="461180" cy="461180"/>
              <a:chOff x="7273120" y="3025683"/>
              <a:chExt cx="461180" cy="461180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6EDA7F6-2192-0D0B-CA50-18F74DBED3CD}"/>
                  </a:ext>
                </a:extLst>
              </p:cNvPr>
              <p:cNvSpPr/>
              <p:nvPr/>
            </p:nvSpPr>
            <p:spPr>
              <a:xfrm>
                <a:off x="7408326" y="3268215"/>
                <a:ext cx="190177" cy="95089"/>
              </a:xfrm>
              <a:custGeom>
                <a:avLst/>
                <a:gdLst>
                  <a:gd name="connsiteX0" fmla="*/ 1765 w 190177"/>
                  <a:gd name="connsiteY0" fmla="*/ 96780 h 95088"/>
                  <a:gd name="connsiteX1" fmla="*/ 96780 w 190177"/>
                  <a:gd name="connsiteY1" fmla="*/ 1765 h 95088"/>
                  <a:gd name="connsiteX2" fmla="*/ 191795 w 190177"/>
                  <a:gd name="connsiteY2" fmla="*/ 96780 h 95088"/>
                  <a:gd name="connsiteX3" fmla="*/ 1765 w 190177"/>
                  <a:gd name="connsiteY3" fmla="*/ 96780 h 95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177" h="95088">
                    <a:moveTo>
                      <a:pt x="1765" y="96780"/>
                    </a:moveTo>
                    <a:cubicBezTo>
                      <a:pt x="1765" y="44269"/>
                      <a:pt x="44269" y="1765"/>
                      <a:pt x="96780" y="1765"/>
                    </a:cubicBezTo>
                    <a:cubicBezTo>
                      <a:pt x="149290" y="1765"/>
                      <a:pt x="191795" y="44269"/>
                      <a:pt x="191795" y="96780"/>
                    </a:cubicBezTo>
                    <a:lnTo>
                      <a:pt x="1765" y="96780"/>
                    </a:lnTo>
                    <a:close/>
                  </a:path>
                </a:pathLst>
              </a:custGeom>
              <a:solidFill>
                <a:srgbClr val="0078D7"/>
              </a:solidFill>
              <a:ln w="47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40E49F1-721E-859C-8013-8545D803C0A4}"/>
                  </a:ext>
                </a:extLst>
              </p:cNvPr>
              <p:cNvSpPr/>
              <p:nvPr/>
            </p:nvSpPr>
            <p:spPr>
              <a:xfrm>
                <a:off x="7449712" y="3145417"/>
                <a:ext cx="109352" cy="109352"/>
              </a:xfrm>
              <a:custGeom>
                <a:avLst/>
                <a:gdLst>
                  <a:gd name="connsiteX0" fmla="*/ 109507 w 109351"/>
                  <a:gd name="connsiteY0" fmla="*/ 55636 h 109351"/>
                  <a:gd name="connsiteX1" fmla="*/ 55636 w 109351"/>
                  <a:gd name="connsiteY1" fmla="*/ 109507 h 109351"/>
                  <a:gd name="connsiteX2" fmla="*/ 1765 w 109351"/>
                  <a:gd name="connsiteY2" fmla="*/ 55636 h 109351"/>
                  <a:gd name="connsiteX3" fmla="*/ 55636 w 109351"/>
                  <a:gd name="connsiteY3" fmla="*/ 1765 h 109351"/>
                  <a:gd name="connsiteX4" fmla="*/ 109507 w 109351"/>
                  <a:gd name="connsiteY4" fmla="*/ 55636 h 109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351" h="109351">
                    <a:moveTo>
                      <a:pt x="109507" y="55636"/>
                    </a:moveTo>
                    <a:cubicBezTo>
                      <a:pt x="109507" y="85413"/>
                      <a:pt x="85413" y="109507"/>
                      <a:pt x="55636" y="109507"/>
                    </a:cubicBezTo>
                    <a:cubicBezTo>
                      <a:pt x="25859" y="109507"/>
                      <a:pt x="1765" y="85413"/>
                      <a:pt x="1765" y="55636"/>
                    </a:cubicBezTo>
                    <a:cubicBezTo>
                      <a:pt x="1765" y="25859"/>
                      <a:pt x="25859" y="1765"/>
                      <a:pt x="55636" y="1765"/>
                    </a:cubicBezTo>
                    <a:cubicBezTo>
                      <a:pt x="85413" y="1765"/>
                      <a:pt x="109507" y="25938"/>
                      <a:pt x="109507" y="55636"/>
                    </a:cubicBezTo>
                    <a:close/>
                  </a:path>
                </a:pathLst>
              </a:custGeom>
              <a:solidFill>
                <a:srgbClr val="0078D7"/>
              </a:solidFill>
              <a:ln w="47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FEF8CF8-F660-AB5A-5E16-8FE584A9A079}"/>
                  </a:ext>
                </a:extLst>
              </p:cNvPr>
              <p:cNvSpPr/>
              <p:nvPr/>
            </p:nvSpPr>
            <p:spPr>
              <a:xfrm>
                <a:off x="7317393" y="3038869"/>
                <a:ext cx="375600" cy="432653"/>
              </a:xfrm>
              <a:custGeom>
                <a:avLst/>
                <a:gdLst>
                  <a:gd name="connsiteX0" fmla="*/ 188033 w 375600"/>
                  <a:gd name="connsiteY0" fmla="*/ 432015 h 432653"/>
                  <a:gd name="connsiteX1" fmla="*/ 1765 w 375600"/>
                  <a:gd name="connsiteY1" fmla="*/ 324432 h 432653"/>
                  <a:gd name="connsiteX2" fmla="*/ 1765 w 375600"/>
                  <a:gd name="connsiteY2" fmla="*/ 109347 h 432653"/>
                  <a:gd name="connsiteX3" fmla="*/ 188033 w 375600"/>
                  <a:gd name="connsiteY3" fmla="*/ 1765 h 432653"/>
                  <a:gd name="connsiteX4" fmla="*/ 374301 w 375600"/>
                  <a:gd name="connsiteY4" fmla="*/ 109347 h 432653"/>
                  <a:gd name="connsiteX5" fmla="*/ 374301 w 375600"/>
                  <a:gd name="connsiteY5" fmla="*/ 324432 h 432653"/>
                  <a:gd name="connsiteX6" fmla="*/ 188033 w 375600"/>
                  <a:gd name="connsiteY6" fmla="*/ 432015 h 432653"/>
                  <a:gd name="connsiteX7" fmla="*/ 13771 w 375600"/>
                  <a:gd name="connsiteY7" fmla="*/ 317548 h 432653"/>
                  <a:gd name="connsiteX8" fmla="*/ 188033 w 375600"/>
                  <a:gd name="connsiteY8" fmla="*/ 418167 h 432653"/>
                  <a:gd name="connsiteX9" fmla="*/ 362294 w 375600"/>
                  <a:gd name="connsiteY9" fmla="*/ 317548 h 432653"/>
                  <a:gd name="connsiteX10" fmla="*/ 362294 w 375600"/>
                  <a:gd name="connsiteY10" fmla="*/ 116231 h 432653"/>
                  <a:gd name="connsiteX11" fmla="*/ 188033 w 375600"/>
                  <a:gd name="connsiteY11" fmla="*/ 15613 h 432653"/>
                  <a:gd name="connsiteX12" fmla="*/ 13771 w 375600"/>
                  <a:gd name="connsiteY12" fmla="*/ 116231 h 432653"/>
                  <a:gd name="connsiteX13" fmla="*/ 13771 w 375600"/>
                  <a:gd name="connsiteY13" fmla="*/ 317548 h 432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5600" h="432653">
                    <a:moveTo>
                      <a:pt x="188033" y="432015"/>
                    </a:moveTo>
                    <a:lnTo>
                      <a:pt x="1765" y="324432"/>
                    </a:lnTo>
                    <a:lnTo>
                      <a:pt x="1765" y="109347"/>
                    </a:lnTo>
                    <a:lnTo>
                      <a:pt x="188033" y="1765"/>
                    </a:lnTo>
                    <a:lnTo>
                      <a:pt x="374301" y="109347"/>
                    </a:lnTo>
                    <a:lnTo>
                      <a:pt x="374301" y="324432"/>
                    </a:lnTo>
                    <a:lnTo>
                      <a:pt x="188033" y="432015"/>
                    </a:lnTo>
                    <a:close/>
                    <a:moveTo>
                      <a:pt x="13771" y="317548"/>
                    </a:moveTo>
                    <a:lnTo>
                      <a:pt x="188033" y="418167"/>
                    </a:lnTo>
                    <a:lnTo>
                      <a:pt x="362294" y="317548"/>
                    </a:lnTo>
                    <a:lnTo>
                      <a:pt x="362294" y="116231"/>
                    </a:lnTo>
                    <a:lnTo>
                      <a:pt x="188033" y="15613"/>
                    </a:lnTo>
                    <a:lnTo>
                      <a:pt x="13771" y="116231"/>
                    </a:lnTo>
                    <a:lnTo>
                      <a:pt x="13771" y="317548"/>
                    </a:lnTo>
                    <a:close/>
                  </a:path>
                </a:pathLst>
              </a:custGeom>
              <a:solidFill>
                <a:srgbClr val="50E6FF"/>
              </a:solidFill>
              <a:ln w="47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7104433-0D32-A0F3-9F8F-B32AE52CA69B}"/>
                  </a:ext>
                </a:extLst>
              </p:cNvPr>
              <p:cNvSpPr/>
              <p:nvPr/>
            </p:nvSpPr>
            <p:spPr>
              <a:xfrm>
                <a:off x="7477647" y="3026630"/>
                <a:ext cx="52299" cy="52299"/>
              </a:xfrm>
              <a:custGeom>
                <a:avLst/>
                <a:gdLst>
                  <a:gd name="connsiteX0" fmla="*/ 26579 w 52298"/>
                  <a:gd name="connsiteY0" fmla="*/ 51394 h 52298"/>
                  <a:gd name="connsiteX1" fmla="*/ 51393 w 52298"/>
                  <a:gd name="connsiteY1" fmla="*/ 26579 h 52298"/>
                  <a:gd name="connsiteX2" fmla="*/ 26579 w 52298"/>
                  <a:gd name="connsiteY2" fmla="*/ 1765 h 52298"/>
                  <a:gd name="connsiteX3" fmla="*/ 1765 w 52298"/>
                  <a:gd name="connsiteY3" fmla="*/ 26579 h 52298"/>
                  <a:gd name="connsiteX4" fmla="*/ 26579 w 52298"/>
                  <a:gd name="connsiteY4" fmla="*/ 51394 h 5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298" h="52298">
                    <a:moveTo>
                      <a:pt x="26579" y="51394"/>
                    </a:moveTo>
                    <a:cubicBezTo>
                      <a:pt x="40284" y="51394"/>
                      <a:pt x="51393" y="40284"/>
                      <a:pt x="51393" y="26579"/>
                    </a:cubicBezTo>
                    <a:cubicBezTo>
                      <a:pt x="51393" y="12874"/>
                      <a:pt x="40284" y="1765"/>
                      <a:pt x="26579" y="1765"/>
                    </a:cubicBezTo>
                    <a:cubicBezTo>
                      <a:pt x="12874" y="1765"/>
                      <a:pt x="1765" y="12874"/>
                      <a:pt x="1765" y="26579"/>
                    </a:cubicBezTo>
                    <a:cubicBezTo>
                      <a:pt x="1765" y="40284"/>
                      <a:pt x="12874" y="51394"/>
                      <a:pt x="26579" y="51394"/>
                    </a:cubicBezTo>
                    <a:close/>
                  </a:path>
                </a:pathLst>
              </a:custGeom>
              <a:solidFill>
                <a:srgbClr val="0078D7"/>
              </a:solidFill>
              <a:ln w="47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F794AA3-405E-FBE9-425C-67897557C93E}"/>
                  </a:ext>
                </a:extLst>
              </p:cNvPr>
              <p:cNvSpPr/>
              <p:nvPr/>
            </p:nvSpPr>
            <p:spPr>
              <a:xfrm>
                <a:off x="7477647" y="3433190"/>
                <a:ext cx="52299" cy="52299"/>
              </a:xfrm>
              <a:custGeom>
                <a:avLst/>
                <a:gdLst>
                  <a:gd name="connsiteX0" fmla="*/ 26579 w 52298"/>
                  <a:gd name="connsiteY0" fmla="*/ 51394 h 52298"/>
                  <a:gd name="connsiteX1" fmla="*/ 51393 w 52298"/>
                  <a:gd name="connsiteY1" fmla="*/ 26579 h 52298"/>
                  <a:gd name="connsiteX2" fmla="*/ 26579 w 52298"/>
                  <a:gd name="connsiteY2" fmla="*/ 1765 h 52298"/>
                  <a:gd name="connsiteX3" fmla="*/ 1765 w 52298"/>
                  <a:gd name="connsiteY3" fmla="*/ 26579 h 52298"/>
                  <a:gd name="connsiteX4" fmla="*/ 26579 w 52298"/>
                  <a:gd name="connsiteY4" fmla="*/ 51394 h 5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298" h="52298">
                    <a:moveTo>
                      <a:pt x="26579" y="51394"/>
                    </a:moveTo>
                    <a:cubicBezTo>
                      <a:pt x="40284" y="51394"/>
                      <a:pt x="51393" y="40284"/>
                      <a:pt x="51393" y="26579"/>
                    </a:cubicBezTo>
                    <a:cubicBezTo>
                      <a:pt x="51393" y="12875"/>
                      <a:pt x="40284" y="1765"/>
                      <a:pt x="26579" y="1765"/>
                    </a:cubicBezTo>
                    <a:cubicBezTo>
                      <a:pt x="12874" y="1765"/>
                      <a:pt x="1765" y="12875"/>
                      <a:pt x="1765" y="26579"/>
                    </a:cubicBezTo>
                    <a:cubicBezTo>
                      <a:pt x="1765" y="40284"/>
                      <a:pt x="12874" y="51394"/>
                      <a:pt x="26579" y="51394"/>
                    </a:cubicBezTo>
                    <a:close/>
                  </a:path>
                </a:pathLst>
              </a:custGeom>
              <a:solidFill>
                <a:srgbClr val="0078D7"/>
              </a:solidFill>
              <a:ln w="47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6AD1D1D-F3E3-F1DB-8DE6-632CFC8F8EF3}"/>
                  </a:ext>
                </a:extLst>
              </p:cNvPr>
              <p:cNvSpPr/>
              <p:nvPr/>
            </p:nvSpPr>
            <p:spPr>
              <a:xfrm>
                <a:off x="7658552" y="3338491"/>
                <a:ext cx="52299" cy="52299"/>
              </a:xfrm>
              <a:custGeom>
                <a:avLst/>
                <a:gdLst>
                  <a:gd name="connsiteX0" fmla="*/ 26579 w 52298"/>
                  <a:gd name="connsiteY0" fmla="*/ 51393 h 52298"/>
                  <a:gd name="connsiteX1" fmla="*/ 51393 w 52298"/>
                  <a:gd name="connsiteY1" fmla="*/ 26579 h 52298"/>
                  <a:gd name="connsiteX2" fmla="*/ 26579 w 52298"/>
                  <a:gd name="connsiteY2" fmla="*/ 1765 h 52298"/>
                  <a:gd name="connsiteX3" fmla="*/ 1765 w 52298"/>
                  <a:gd name="connsiteY3" fmla="*/ 26579 h 52298"/>
                  <a:gd name="connsiteX4" fmla="*/ 26579 w 52298"/>
                  <a:gd name="connsiteY4" fmla="*/ 51393 h 5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298" h="52298">
                    <a:moveTo>
                      <a:pt x="26579" y="51393"/>
                    </a:moveTo>
                    <a:cubicBezTo>
                      <a:pt x="40284" y="51393"/>
                      <a:pt x="51393" y="40284"/>
                      <a:pt x="51393" y="26579"/>
                    </a:cubicBezTo>
                    <a:cubicBezTo>
                      <a:pt x="51393" y="12874"/>
                      <a:pt x="40284" y="1765"/>
                      <a:pt x="26579" y="1765"/>
                    </a:cubicBezTo>
                    <a:cubicBezTo>
                      <a:pt x="12874" y="1765"/>
                      <a:pt x="1765" y="12874"/>
                      <a:pt x="1765" y="26579"/>
                    </a:cubicBezTo>
                    <a:cubicBezTo>
                      <a:pt x="1765" y="40284"/>
                      <a:pt x="12874" y="51393"/>
                      <a:pt x="26579" y="51393"/>
                    </a:cubicBezTo>
                    <a:close/>
                  </a:path>
                </a:pathLst>
              </a:custGeom>
              <a:solidFill>
                <a:srgbClr val="0078D7"/>
              </a:solidFill>
              <a:ln w="47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6961E0D-4DDE-3AFB-EFA7-16DB7D12004C}"/>
                  </a:ext>
                </a:extLst>
              </p:cNvPr>
              <p:cNvSpPr/>
              <p:nvPr/>
            </p:nvSpPr>
            <p:spPr>
              <a:xfrm>
                <a:off x="7658552" y="3121719"/>
                <a:ext cx="52299" cy="52299"/>
              </a:xfrm>
              <a:custGeom>
                <a:avLst/>
                <a:gdLst>
                  <a:gd name="connsiteX0" fmla="*/ 26579 w 52298"/>
                  <a:gd name="connsiteY0" fmla="*/ 51394 h 52298"/>
                  <a:gd name="connsiteX1" fmla="*/ 51393 w 52298"/>
                  <a:gd name="connsiteY1" fmla="*/ 26579 h 52298"/>
                  <a:gd name="connsiteX2" fmla="*/ 26579 w 52298"/>
                  <a:gd name="connsiteY2" fmla="*/ 1765 h 52298"/>
                  <a:gd name="connsiteX3" fmla="*/ 1765 w 52298"/>
                  <a:gd name="connsiteY3" fmla="*/ 26579 h 52298"/>
                  <a:gd name="connsiteX4" fmla="*/ 26579 w 52298"/>
                  <a:gd name="connsiteY4" fmla="*/ 51394 h 5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298" h="52298">
                    <a:moveTo>
                      <a:pt x="26579" y="51394"/>
                    </a:moveTo>
                    <a:cubicBezTo>
                      <a:pt x="40284" y="51394"/>
                      <a:pt x="51393" y="40284"/>
                      <a:pt x="51393" y="26579"/>
                    </a:cubicBezTo>
                    <a:cubicBezTo>
                      <a:pt x="51393" y="12874"/>
                      <a:pt x="40284" y="1765"/>
                      <a:pt x="26579" y="1765"/>
                    </a:cubicBezTo>
                    <a:cubicBezTo>
                      <a:pt x="12874" y="1765"/>
                      <a:pt x="1765" y="12874"/>
                      <a:pt x="1765" y="26579"/>
                    </a:cubicBezTo>
                    <a:cubicBezTo>
                      <a:pt x="1765" y="40284"/>
                      <a:pt x="12874" y="51394"/>
                      <a:pt x="26579" y="51394"/>
                    </a:cubicBezTo>
                    <a:close/>
                  </a:path>
                </a:pathLst>
              </a:custGeom>
              <a:solidFill>
                <a:srgbClr val="0078D7"/>
              </a:solidFill>
              <a:ln w="47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D3F695E-0F0B-53BC-765D-542A4D9315B8}"/>
                  </a:ext>
                </a:extLst>
              </p:cNvPr>
              <p:cNvSpPr/>
              <p:nvPr/>
            </p:nvSpPr>
            <p:spPr>
              <a:xfrm>
                <a:off x="7299144" y="3339605"/>
                <a:ext cx="47544" cy="47544"/>
              </a:xfrm>
              <a:custGeom>
                <a:avLst/>
                <a:gdLst>
                  <a:gd name="connsiteX0" fmla="*/ 25698 w 47544"/>
                  <a:gd name="connsiteY0" fmla="*/ 49633 h 47544"/>
                  <a:gd name="connsiteX1" fmla="*/ 49632 w 47544"/>
                  <a:gd name="connsiteY1" fmla="*/ 25699 h 47544"/>
                  <a:gd name="connsiteX2" fmla="*/ 25698 w 47544"/>
                  <a:gd name="connsiteY2" fmla="*/ 1765 h 47544"/>
                  <a:gd name="connsiteX3" fmla="*/ 1765 w 47544"/>
                  <a:gd name="connsiteY3" fmla="*/ 25699 h 47544"/>
                  <a:gd name="connsiteX4" fmla="*/ 25698 w 47544"/>
                  <a:gd name="connsiteY4" fmla="*/ 49633 h 4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44" h="47544">
                    <a:moveTo>
                      <a:pt x="25698" y="49633"/>
                    </a:moveTo>
                    <a:cubicBezTo>
                      <a:pt x="38917" y="49633"/>
                      <a:pt x="49632" y="38917"/>
                      <a:pt x="49632" y="25699"/>
                    </a:cubicBezTo>
                    <a:cubicBezTo>
                      <a:pt x="49632" y="12480"/>
                      <a:pt x="38917" y="1765"/>
                      <a:pt x="25698" y="1765"/>
                    </a:cubicBezTo>
                    <a:cubicBezTo>
                      <a:pt x="12480" y="1765"/>
                      <a:pt x="1765" y="12480"/>
                      <a:pt x="1765" y="25699"/>
                    </a:cubicBezTo>
                    <a:cubicBezTo>
                      <a:pt x="1765" y="38917"/>
                      <a:pt x="12480" y="49633"/>
                      <a:pt x="25698" y="49633"/>
                    </a:cubicBezTo>
                    <a:close/>
                  </a:path>
                </a:pathLst>
              </a:custGeom>
              <a:solidFill>
                <a:srgbClr val="0078D7"/>
              </a:solidFill>
              <a:ln w="47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4" name="Freeform: Shape 1023">
                <a:extLst>
                  <a:ext uri="{FF2B5EF4-FFF2-40B4-BE49-F238E27FC236}">
                    <a16:creationId xmlns:a16="http://schemas.microsoft.com/office/drawing/2014/main" id="{72A68917-1840-D74E-2253-7D9C7F29F243}"/>
                  </a:ext>
                </a:extLst>
              </p:cNvPr>
              <p:cNvSpPr/>
              <p:nvPr/>
            </p:nvSpPr>
            <p:spPr>
              <a:xfrm>
                <a:off x="7299144" y="3124282"/>
                <a:ext cx="47544" cy="47544"/>
              </a:xfrm>
              <a:custGeom>
                <a:avLst/>
                <a:gdLst>
                  <a:gd name="connsiteX0" fmla="*/ 25698 w 47544"/>
                  <a:gd name="connsiteY0" fmla="*/ 49632 h 47544"/>
                  <a:gd name="connsiteX1" fmla="*/ 49632 w 47544"/>
                  <a:gd name="connsiteY1" fmla="*/ 25698 h 47544"/>
                  <a:gd name="connsiteX2" fmla="*/ 25698 w 47544"/>
                  <a:gd name="connsiteY2" fmla="*/ 1765 h 47544"/>
                  <a:gd name="connsiteX3" fmla="*/ 1765 w 47544"/>
                  <a:gd name="connsiteY3" fmla="*/ 25698 h 47544"/>
                  <a:gd name="connsiteX4" fmla="*/ 25698 w 47544"/>
                  <a:gd name="connsiteY4" fmla="*/ 49632 h 4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44" h="47544">
                    <a:moveTo>
                      <a:pt x="25698" y="49632"/>
                    </a:moveTo>
                    <a:cubicBezTo>
                      <a:pt x="38917" y="49632"/>
                      <a:pt x="49632" y="38917"/>
                      <a:pt x="49632" y="25698"/>
                    </a:cubicBezTo>
                    <a:cubicBezTo>
                      <a:pt x="49632" y="12480"/>
                      <a:pt x="38917" y="1765"/>
                      <a:pt x="25698" y="1765"/>
                    </a:cubicBezTo>
                    <a:cubicBezTo>
                      <a:pt x="12480" y="1765"/>
                      <a:pt x="1765" y="12480"/>
                      <a:pt x="1765" y="25698"/>
                    </a:cubicBezTo>
                    <a:cubicBezTo>
                      <a:pt x="1765" y="38917"/>
                      <a:pt x="12480" y="49632"/>
                      <a:pt x="25698" y="49632"/>
                    </a:cubicBezTo>
                    <a:close/>
                  </a:path>
                </a:pathLst>
              </a:custGeom>
              <a:solidFill>
                <a:srgbClr val="0078D7"/>
              </a:solidFill>
              <a:ln w="47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25" name="protect" descr="protect">
              <a:extLst>
                <a:ext uri="{FF2B5EF4-FFF2-40B4-BE49-F238E27FC236}">
                  <a16:creationId xmlns:a16="http://schemas.microsoft.com/office/drawing/2014/main" id="{EBD41197-AE7C-1733-91A2-C927B552CCFF}"/>
                </a:ext>
              </a:extLst>
            </p:cNvPr>
            <p:cNvGrpSpPr/>
            <p:nvPr/>
          </p:nvGrpSpPr>
          <p:grpSpPr>
            <a:xfrm>
              <a:off x="5005979" y="3609457"/>
              <a:ext cx="461014" cy="461010"/>
              <a:chOff x="10092687" y="4845435"/>
              <a:chExt cx="461014" cy="461010"/>
            </a:xfrm>
          </p:grpSpPr>
          <p:sp>
            <p:nvSpPr>
              <p:cNvPr id="1027" name="Freeform: Shape 1026">
                <a:extLst>
                  <a:ext uri="{FF2B5EF4-FFF2-40B4-BE49-F238E27FC236}">
                    <a16:creationId xmlns:a16="http://schemas.microsoft.com/office/drawing/2014/main" id="{D01B5504-600E-5026-5D05-02510B9DE994}"/>
                  </a:ext>
                </a:extLst>
              </p:cNvPr>
              <p:cNvSpPr/>
              <p:nvPr/>
            </p:nvSpPr>
            <p:spPr>
              <a:xfrm>
                <a:off x="10236634" y="5111093"/>
                <a:ext cx="220903" cy="72033"/>
              </a:xfrm>
              <a:custGeom>
                <a:avLst/>
                <a:gdLst>
                  <a:gd name="connsiteX0" fmla="*/ 110746 w 220902"/>
                  <a:gd name="connsiteY0" fmla="*/ 74106 h 72032"/>
                  <a:gd name="connsiteX1" fmla="*/ 219690 w 220902"/>
                  <a:gd name="connsiteY1" fmla="*/ 37954 h 72032"/>
                  <a:gd name="connsiteX2" fmla="*/ 110746 w 220902"/>
                  <a:gd name="connsiteY2" fmla="*/ 1801 h 72032"/>
                  <a:gd name="connsiteX3" fmla="*/ 1801 w 220902"/>
                  <a:gd name="connsiteY3" fmla="*/ 37954 h 72032"/>
                  <a:gd name="connsiteX4" fmla="*/ 110746 w 220902"/>
                  <a:gd name="connsiteY4" fmla="*/ 74106 h 72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902" h="72032">
                    <a:moveTo>
                      <a:pt x="110746" y="74106"/>
                    </a:moveTo>
                    <a:cubicBezTo>
                      <a:pt x="170914" y="74106"/>
                      <a:pt x="219690" y="57921"/>
                      <a:pt x="219690" y="37954"/>
                    </a:cubicBezTo>
                    <a:cubicBezTo>
                      <a:pt x="219690" y="17987"/>
                      <a:pt x="170914" y="1801"/>
                      <a:pt x="110746" y="1801"/>
                    </a:cubicBezTo>
                    <a:cubicBezTo>
                      <a:pt x="50577" y="1801"/>
                      <a:pt x="1801" y="17987"/>
                      <a:pt x="1801" y="37954"/>
                    </a:cubicBezTo>
                    <a:cubicBezTo>
                      <a:pt x="1801" y="57921"/>
                      <a:pt x="50577" y="74106"/>
                      <a:pt x="110746" y="74106"/>
                    </a:cubicBezTo>
                    <a:close/>
                  </a:path>
                </a:pathLst>
              </a:custGeom>
              <a:solidFill>
                <a:srgbClr val="0078D4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9" name="Freeform: Shape 1028">
                <a:extLst>
                  <a:ext uri="{FF2B5EF4-FFF2-40B4-BE49-F238E27FC236}">
                    <a16:creationId xmlns:a16="http://schemas.microsoft.com/office/drawing/2014/main" id="{DFB99FB3-49C8-97B4-6F15-2DE2FDBAC1D0}"/>
                  </a:ext>
                </a:extLst>
              </p:cNvPr>
              <p:cNvSpPr/>
              <p:nvPr/>
            </p:nvSpPr>
            <p:spPr>
              <a:xfrm>
                <a:off x="10236634" y="5086182"/>
                <a:ext cx="220903" cy="72033"/>
              </a:xfrm>
              <a:custGeom>
                <a:avLst/>
                <a:gdLst>
                  <a:gd name="connsiteX0" fmla="*/ 110746 w 220902"/>
                  <a:gd name="connsiteY0" fmla="*/ 74106 h 72032"/>
                  <a:gd name="connsiteX1" fmla="*/ 219690 w 220902"/>
                  <a:gd name="connsiteY1" fmla="*/ 37954 h 72032"/>
                  <a:gd name="connsiteX2" fmla="*/ 110746 w 220902"/>
                  <a:gd name="connsiteY2" fmla="*/ 1801 h 72032"/>
                  <a:gd name="connsiteX3" fmla="*/ 1801 w 220902"/>
                  <a:gd name="connsiteY3" fmla="*/ 37954 h 72032"/>
                  <a:gd name="connsiteX4" fmla="*/ 110746 w 220902"/>
                  <a:gd name="connsiteY4" fmla="*/ 74106 h 72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902" h="72032">
                    <a:moveTo>
                      <a:pt x="110746" y="74106"/>
                    </a:moveTo>
                    <a:cubicBezTo>
                      <a:pt x="170914" y="74106"/>
                      <a:pt x="219690" y="57921"/>
                      <a:pt x="219690" y="37954"/>
                    </a:cubicBezTo>
                    <a:cubicBezTo>
                      <a:pt x="219690" y="17987"/>
                      <a:pt x="170914" y="1801"/>
                      <a:pt x="110746" y="1801"/>
                    </a:cubicBezTo>
                    <a:cubicBezTo>
                      <a:pt x="50577" y="1801"/>
                      <a:pt x="1801" y="17987"/>
                      <a:pt x="1801" y="37954"/>
                    </a:cubicBezTo>
                    <a:cubicBezTo>
                      <a:pt x="1801" y="57921"/>
                      <a:pt x="50577" y="74106"/>
                      <a:pt x="110746" y="74106"/>
                    </a:cubicBezTo>
                    <a:close/>
                  </a:path>
                </a:pathLst>
              </a:custGeom>
              <a:solidFill>
                <a:srgbClr val="50E6FF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0" name="Freeform: Shape 1029">
                <a:extLst>
                  <a:ext uri="{FF2B5EF4-FFF2-40B4-BE49-F238E27FC236}">
                    <a16:creationId xmlns:a16="http://schemas.microsoft.com/office/drawing/2014/main" id="{7394F27A-0A3C-3D93-392D-05BC03D69B0C}"/>
                  </a:ext>
                </a:extLst>
              </p:cNvPr>
              <p:cNvSpPr/>
              <p:nvPr/>
            </p:nvSpPr>
            <p:spPr>
              <a:xfrm>
                <a:off x="10236634" y="5060952"/>
                <a:ext cx="220903" cy="72033"/>
              </a:xfrm>
              <a:custGeom>
                <a:avLst/>
                <a:gdLst>
                  <a:gd name="connsiteX0" fmla="*/ 110746 w 220902"/>
                  <a:gd name="connsiteY0" fmla="*/ 74106 h 72032"/>
                  <a:gd name="connsiteX1" fmla="*/ 219690 w 220902"/>
                  <a:gd name="connsiteY1" fmla="*/ 37954 h 72032"/>
                  <a:gd name="connsiteX2" fmla="*/ 110746 w 220902"/>
                  <a:gd name="connsiteY2" fmla="*/ 1801 h 72032"/>
                  <a:gd name="connsiteX3" fmla="*/ 1801 w 220902"/>
                  <a:gd name="connsiteY3" fmla="*/ 37954 h 72032"/>
                  <a:gd name="connsiteX4" fmla="*/ 110746 w 220902"/>
                  <a:gd name="connsiteY4" fmla="*/ 74106 h 72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902" h="72032">
                    <a:moveTo>
                      <a:pt x="110746" y="74106"/>
                    </a:moveTo>
                    <a:cubicBezTo>
                      <a:pt x="170914" y="74106"/>
                      <a:pt x="219690" y="57921"/>
                      <a:pt x="219690" y="37954"/>
                    </a:cubicBezTo>
                    <a:cubicBezTo>
                      <a:pt x="219690" y="17987"/>
                      <a:pt x="170914" y="1801"/>
                      <a:pt x="110746" y="1801"/>
                    </a:cubicBezTo>
                    <a:cubicBezTo>
                      <a:pt x="50577" y="1801"/>
                      <a:pt x="1801" y="17987"/>
                      <a:pt x="1801" y="37954"/>
                    </a:cubicBezTo>
                    <a:cubicBezTo>
                      <a:pt x="1801" y="57921"/>
                      <a:pt x="50577" y="74106"/>
                      <a:pt x="110746" y="74106"/>
                    </a:cubicBezTo>
                    <a:close/>
                  </a:path>
                </a:pathLst>
              </a:custGeom>
              <a:solidFill>
                <a:srgbClr val="0078D4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3" name="Freeform: Shape 1032">
                <a:extLst>
                  <a:ext uri="{FF2B5EF4-FFF2-40B4-BE49-F238E27FC236}">
                    <a16:creationId xmlns:a16="http://schemas.microsoft.com/office/drawing/2014/main" id="{D6C4F191-67AD-5C68-CB87-21AB1D4D268D}"/>
                  </a:ext>
                </a:extLst>
              </p:cNvPr>
              <p:cNvSpPr/>
              <p:nvPr/>
            </p:nvSpPr>
            <p:spPr>
              <a:xfrm>
                <a:off x="10236634" y="5035234"/>
                <a:ext cx="220903" cy="72033"/>
              </a:xfrm>
              <a:custGeom>
                <a:avLst/>
                <a:gdLst>
                  <a:gd name="connsiteX0" fmla="*/ 110746 w 220902"/>
                  <a:gd name="connsiteY0" fmla="*/ 74107 h 72032"/>
                  <a:gd name="connsiteX1" fmla="*/ 219690 w 220902"/>
                  <a:gd name="connsiteY1" fmla="*/ 37954 h 72032"/>
                  <a:gd name="connsiteX2" fmla="*/ 110746 w 220902"/>
                  <a:gd name="connsiteY2" fmla="*/ 1801 h 72032"/>
                  <a:gd name="connsiteX3" fmla="*/ 1801 w 220902"/>
                  <a:gd name="connsiteY3" fmla="*/ 37954 h 72032"/>
                  <a:gd name="connsiteX4" fmla="*/ 110746 w 220902"/>
                  <a:gd name="connsiteY4" fmla="*/ 74107 h 72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902" h="72032">
                    <a:moveTo>
                      <a:pt x="110746" y="74107"/>
                    </a:moveTo>
                    <a:cubicBezTo>
                      <a:pt x="170914" y="74107"/>
                      <a:pt x="219690" y="57921"/>
                      <a:pt x="219690" y="37954"/>
                    </a:cubicBezTo>
                    <a:cubicBezTo>
                      <a:pt x="219690" y="17987"/>
                      <a:pt x="170914" y="1801"/>
                      <a:pt x="110746" y="1801"/>
                    </a:cubicBezTo>
                    <a:cubicBezTo>
                      <a:pt x="50577" y="1801"/>
                      <a:pt x="1801" y="17987"/>
                      <a:pt x="1801" y="37954"/>
                    </a:cubicBezTo>
                    <a:cubicBezTo>
                      <a:pt x="1801" y="57921"/>
                      <a:pt x="50577" y="74107"/>
                      <a:pt x="110746" y="74107"/>
                    </a:cubicBezTo>
                    <a:close/>
                  </a:path>
                </a:pathLst>
              </a:custGeom>
              <a:solidFill>
                <a:srgbClr val="50E6FF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4" name="Freeform: Shape 1033">
                <a:extLst>
                  <a:ext uri="{FF2B5EF4-FFF2-40B4-BE49-F238E27FC236}">
                    <a16:creationId xmlns:a16="http://schemas.microsoft.com/office/drawing/2014/main" id="{E4351CA6-1A07-4532-AC5D-02386D98E4F6}"/>
                  </a:ext>
                </a:extLst>
              </p:cNvPr>
              <p:cNvSpPr/>
              <p:nvPr/>
            </p:nvSpPr>
            <p:spPr>
              <a:xfrm>
                <a:off x="10236634" y="5011542"/>
                <a:ext cx="220903" cy="72033"/>
              </a:xfrm>
              <a:custGeom>
                <a:avLst/>
                <a:gdLst>
                  <a:gd name="connsiteX0" fmla="*/ 110746 w 220902"/>
                  <a:gd name="connsiteY0" fmla="*/ 74107 h 72032"/>
                  <a:gd name="connsiteX1" fmla="*/ 219690 w 220902"/>
                  <a:gd name="connsiteY1" fmla="*/ 37954 h 72032"/>
                  <a:gd name="connsiteX2" fmla="*/ 110746 w 220902"/>
                  <a:gd name="connsiteY2" fmla="*/ 1801 h 72032"/>
                  <a:gd name="connsiteX3" fmla="*/ 1801 w 220902"/>
                  <a:gd name="connsiteY3" fmla="*/ 37954 h 72032"/>
                  <a:gd name="connsiteX4" fmla="*/ 110746 w 220902"/>
                  <a:gd name="connsiteY4" fmla="*/ 74107 h 72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902" h="72032">
                    <a:moveTo>
                      <a:pt x="110746" y="74107"/>
                    </a:moveTo>
                    <a:cubicBezTo>
                      <a:pt x="170914" y="74107"/>
                      <a:pt x="219690" y="57921"/>
                      <a:pt x="219690" y="37954"/>
                    </a:cubicBezTo>
                    <a:cubicBezTo>
                      <a:pt x="219690" y="17987"/>
                      <a:pt x="170914" y="1801"/>
                      <a:pt x="110746" y="1801"/>
                    </a:cubicBezTo>
                    <a:cubicBezTo>
                      <a:pt x="50577" y="1801"/>
                      <a:pt x="1801" y="17987"/>
                      <a:pt x="1801" y="37954"/>
                    </a:cubicBezTo>
                    <a:cubicBezTo>
                      <a:pt x="1801" y="57921"/>
                      <a:pt x="50577" y="74107"/>
                      <a:pt x="110746" y="74107"/>
                    </a:cubicBezTo>
                    <a:close/>
                  </a:path>
                </a:pathLst>
              </a:custGeom>
              <a:solidFill>
                <a:srgbClr val="0078D4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A1C19347-0EA6-7222-5EE4-4EE4B497D4E0}"/>
                  </a:ext>
                </a:extLst>
              </p:cNvPr>
              <p:cNvSpPr/>
              <p:nvPr/>
            </p:nvSpPr>
            <p:spPr>
              <a:xfrm>
                <a:off x="10236634" y="4986555"/>
                <a:ext cx="220903" cy="72033"/>
              </a:xfrm>
              <a:custGeom>
                <a:avLst/>
                <a:gdLst>
                  <a:gd name="connsiteX0" fmla="*/ 110746 w 220902"/>
                  <a:gd name="connsiteY0" fmla="*/ 74107 h 72032"/>
                  <a:gd name="connsiteX1" fmla="*/ 219690 w 220902"/>
                  <a:gd name="connsiteY1" fmla="*/ 37954 h 72032"/>
                  <a:gd name="connsiteX2" fmla="*/ 110746 w 220902"/>
                  <a:gd name="connsiteY2" fmla="*/ 1801 h 72032"/>
                  <a:gd name="connsiteX3" fmla="*/ 1801 w 220902"/>
                  <a:gd name="connsiteY3" fmla="*/ 37954 h 72032"/>
                  <a:gd name="connsiteX4" fmla="*/ 110746 w 220902"/>
                  <a:gd name="connsiteY4" fmla="*/ 74107 h 72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902" h="72032">
                    <a:moveTo>
                      <a:pt x="110746" y="74107"/>
                    </a:moveTo>
                    <a:cubicBezTo>
                      <a:pt x="170914" y="74107"/>
                      <a:pt x="219690" y="57921"/>
                      <a:pt x="219690" y="37954"/>
                    </a:cubicBezTo>
                    <a:cubicBezTo>
                      <a:pt x="219690" y="17987"/>
                      <a:pt x="170914" y="1801"/>
                      <a:pt x="110746" y="1801"/>
                    </a:cubicBezTo>
                    <a:cubicBezTo>
                      <a:pt x="50577" y="1801"/>
                      <a:pt x="1801" y="17987"/>
                      <a:pt x="1801" y="37954"/>
                    </a:cubicBezTo>
                    <a:cubicBezTo>
                      <a:pt x="1801" y="57921"/>
                      <a:pt x="50577" y="74107"/>
                      <a:pt x="110746" y="74107"/>
                    </a:cubicBezTo>
                    <a:close/>
                  </a:path>
                </a:pathLst>
              </a:custGeom>
              <a:solidFill>
                <a:srgbClr val="50E6FF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6" name="Freeform: Shape 1035">
                <a:extLst>
                  <a:ext uri="{FF2B5EF4-FFF2-40B4-BE49-F238E27FC236}">
                    <a16:creationId xmlns:a16="http://schemas.microsoft.com/office/drawing/2014/main" id="{9EF00C5E-B4AA-3323-4DA8-BCA83DAACAC7}"/>
                  </a:ext>
                </a:extLst>
              </p:cNvPr>
              <p:cNvSpPr/>
              <p:nvPr/>
            </p:nvSpPr>
            <p:spPr>
              <a:xfrm>
                <a:off x="10236634" y="4964871"/>
                <a:ext cx="220903" cy="72033"/>
              </a:xfrm>
              <a:custGeom>
                <a:avLst/>
                <a:gdLst>
                  <a:gd name="connsiteX0" fmla="*/ 110746 w 220902"/>
                  <a:gd name="connsiteY0" fmla="*/ 74106 h 72032"/>
                  <a:gd name="connsiteX1" fmla="*/ 219690 w 220902"/>
                  <a:gd name="connsiteY1" fmla="*/ 37954 h 72032"/>
                  <a:gd name="connsiteX2" fmla="*/ 110746 w 220902"/>
                  <a:gd name="connsiteY2" fmla="*/ 1801 h 72032"/>
                  <a:gd name="connsiteX3" fmla="*/ 1801 w 220902"/>
                  <a:gd name="connsiteY3" fmla="*/ 37954 h 72032"/>
                  <a:gd name="connsiteX4" fmla="*/ 110746 w 220902"/>
                  <a:gd name="connsiteY4" fmla="*/ 74106 h 72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902" h="72032">
                    <a:moveTo>
                      <a:pt x="110746" y="74106"/>
                    </a:moveTo>
                    <a:cubicBezTo>
                      <a:pt x="170914" y="74106"/>
                      <a:pt x="219690" y="57920"/>
                      <a:pt x="219690" y="37954"/>
                    </a:cubicBezTo>
                    <a:cubicBezTo>
                      <a:pt x="219690" y="17987"/>
                      <a:pt x="170914" y="1801"/>
                      <a:pt x="110746" y="1801"/>
                    </a:cubicBezTo>
                    <a:cubicBezTo>
                      <a:pt x="50577" y="1801"/>
                      <a:pt x="1801" y="17987"/>
                      <a:pt x="1801" y="37954"/>
                    </a:cubicBezTo>
                    <a:cubicBezTo>
                      <a:pt x="1801" y="57920"/>
                      <a:pt x="50577" y="74106"/>
                      <a:pt x="110746" y="74106"/>
                    </a:cubicBezTo>
                    <a:close/>
                  </a:path>
                </a:pathLst>
              </a:custGeom>
              <a:solidFill>
                <a:srgbClr val="0078D4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6A796178-7A87-2D45-D670-85A6F4C045D3}"/>
                  </a:ext>
                </a:extLst>
              </p:cNvPr>
              <p:cNvSpPr/>
              <p:nvPr/>
            </p:nvSpPr>
            <p:spPr>
              <a:xfrm>
                <a:off x="10118386" y="4843634"/>
                <a:ext cx="437003" cy="461010"/>
              </a:xfrm>
              <a:custGeom>
                <a:avLst/>
                <a:gdLst>
                  <a:gd name="connsiteX0" fmla="*/ 204809 w 437002"/>
                  <a:gd name="connsiteY0" fmla="*/ 1801 h 461010"/>
                  <a:gd name="connsiteX1" fmla="*/ 1801 w 437002"/>
                  <a:gd name="connsiteY1" fmla="*/ 123119 h 461010"/>
                  <a:gd name="connsiteX2" fmla="*/ 25660 w 437002"/>
                  <a:gd name="connsiteY2" fmla="*/ 123119 h 461010"/>
                  <a:gd name="connsiteX3" fmla="*/ 204809 w 437002"/>
                  <a:gd name="connsiteY3" fmla="*/ 22506 h 461010"/>
                  <a:gd name="connsiteX4" fmla="*/ 414610 w 437002"/>
                  <a:gd name="connsiteY4" fmla="*/ 232306 h 461010"/>
                  <a:gd name="connsiteX5" fmla="*/ 204809 w 437002"/>
                  <a:gd name="connsiteY5" fmla="*/ 442106 h 461010"/>
                  <a:gd name="connsiteX6" fmla="*/ 25660 w 437002"/>
                  <a:gd name="connsiteY6" fmla="*/ 341492 h 461010"/>
                  <a:gd name="connsiteX7" fmla="*/ 1801 w 437002"/>
                  <a:gd name="connsiteY7" fmla="*/ 341492 h 461010"/>
                  <a:gd name="connsiteX8" fmla="*/ 204809 w 437002"/>
                  <a:gd name="connsiteY8" fmla="*/ 462811 h 461010"/>
                  <a:gd name="connsiteX9" fmla="*/ 435316 w 437002"/>
                  <a:gd name="connsiteY9" fmla="*/ 232306 h 461010"/>
                  <a:gd name="connsiteX10" fmla="*/ 204809 w 437002"/>
                  <a:gd name="connsiteY10" fmla="*/ 1801 h 461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7002" h="461010">
                    <a:moveTo>
                      <a:pt x="204809" y="1801"/>
                    </a:moveTo>
                    <a:cubicBezTo>
                      <a:pt x="116973" y="1801"/>
                      <a:pt x="40704" y="50895"/>
                      <a:pt x="1801" y="123119"/>
                    </a:cubicBezTo>
                    <a:lnTo>
                      <a:pt x="25660" y="123119"/>
                    </a:lnTo>
                    <a:cubicBezTo>
                      <a:pt x="62542" y="62783"/>
                      <a:pt x="128943" y="22506"/>
                      <a:pt x="204809" y="22506"/>
                    </a:cubicBezTo>
                    <a:cubicBezTo>
                      <a:pt x="320628" y="22506"/>
                      <a:pt x="414610" y="116406"/>
                      <a:pt x="414610" y="232306"/>
                    </a:cubicBezTo>
                    <a:cubicBezTo>
                      <a:pt x="414610" y="348205"/>
                      <a:pt x="320628" y="442106"/>
                      <a:pt x="204809" y="442106"/>
                    </a:cubicBezTo>
                    <a:cubicBezTo>
                      <a:pt x="128943" y="442106"/>
                      <a:pt x="62542" y="401828"/>
                      <a:pt x="25660" y="341492"/>
                    </a:cubicBezTo>
                    <a:lnTo>
                      <a:pt x="1801" y="341492"/>
                    </a:lnTo>
                    <a:cubicBezTo>
                      <a:pt x="40704" y="413717"/>
                      <a:pt x="117055" y="462811"/>
                      <a:pt x="204809" y="462811"/>
                    </a:cubicBezTo>
                    <a:cubicBezTo>
                      <a:pt x="332113" y="462811"/>
                      <a:pt x="435316" y="359609"/>
                      <a:pt x="435316" y="232306"/>
                    </a:cubicBezTo>
                    <a:cubicBezTo>
                      <a:pt x="435316" y="105002"/>
                      <a:pt x="332113" y="1801"/>
                      <a:pt x="204809" y="1801"/>
                    </a:cubicBezTo>
                    <a:close/>
                  </a:path>
                </a:pathLst>
              </a:custGeom>
              <a:solidFill>
                <a:srgbClr val="0078D4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F0B8A274-8570-9D9D-2A1B-EFB9C4217D00}"/>
                  </a:ext>
                </a:extLst>
              </p:cNvPr>
              <p:cNvSpPr/>
              <p:nvPr/>
            </p:nvSpPr>
            <p:spPr>
              <a:xfrm>
                <a:off x="10090886" y="5001356"/>
                <a:ext cx="96045" cy="148868"/>
              </a:xfrm>
              <a:custGeom>
                <a:avLst/>
                <a:gdLst>
                  <a:gd name="connsiteX0" fmla="*/ 50329 w 96044"/>
                  <a:gd name="connsiteY0" fmla="*/ 1801 h 148867"/>
                  <a:gd name="connsiteX1" fmla="*/ 1801 w 96044"/>
                  <a:gd name="connsiteY1" fmla="*/ 50328 h 148867"/>
                  <a:gd name="connsiteX2" fmla="*/ 1801 w 96044"/>
                  <a:gd name="connsiteY2" fmla="*/ 147383 h 148867"/>
                  <a:gd name="connsiteX3" fmla="*/ 98856 w 96044"/>
                  <a:gd name="connsiteY3" fmla="*/ 147383 h 148867"/>
                  <a:gd name="connsiteX4" fmla="*/ 98856 w 96044"/>
                  <a:gd name="connsiteY4" fmla="*/ 50328 h 148867"/>
                  <a:gd name="connsiteX5" fmla="*/ 50329 w 96044"/>
                  <a:gd name="connsiteY5" fmla="*/ 1801 h 148867"/>
                  <a:gd name="connsiteX6" fmla="*/ 33182 w 96044"/>
                  <a:gd name="connsiteY6" fmla="*/ 33182 h 148867"/>
                  <a:gd name="connsiteX7" fmla="*/ 50329 w 96044"/>
                  <a:gd name="connsiteY7" fmla="*/ 26064 h 148867"/>
                  <a:gd name="connsiteX8" fmla="*/ 67475 w 96044"/>
                  <a:gd name="connsiteY8" fmla="*/ 33182 h 148867"/>
                  <a:gd name="connsiteX9" fmla="*/ 74593 w 96044"/>
                  <a:gd name="connsiteY9" fmla="*/ 50328 h 148867"/>
                  <a:gd name="connsiteX10" fmla="*/ 26065 w 96044"/>
                  <a:gd name="connsiteY10" fmla="*/ 50328 h 148867"/>
                  <a:gd name="connsiteX11" fmla="*/ 33182 w 96044"/>
                  <a:gd name="connsiteY11" fmla="*/ 33182 h 148867"/>
                  <a:gd name="connsiteX12" fmla="*/ 50329 w 96044"/>
                  <a:gd name="connsiteY12" fmla="*/ 110987 h 148867"/>
                  <a:gd name="connsiteX13" fmla="*/ 38197 w 96044"/>
                  <a:gd name="connsiteY13" fmla="*/ 98855 h 148867"/>
                  <a:gd name="connsiteX14" fmla="*/ 50329 w 96044"/>
                  <a:gd name="connsiteY14" fmla="*/ 86724 h 148867"/>
                  <a:gd name="connsiteX15" fmla="*/ 62461 w 96044"/>
                  <a:gd name="connsiteY15" fmla="*/ 98855 h 148867"/>
                  <a:gd name="connsiteX16" fmla="*/ 50329 w 96044"/>
                  <a:gd name="connsiteY16" fmla="*/ 110987 h 14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044" h="148867">
                    <a:moveTo>
                      <a:pt x="50329" y="1801"/>
                    </a:moveTo>
                    <a:cubicBezTo>
                      <a:pt x="23638" y="1801"/>
                      <a:pt x="1801" y="23638"/>
                      <a:pt x="1801" y="50328"/>
                    </a:cubicBezTo>
                    <a:lnTo>
                      <a:pt x="1801" y="147383"/>
                    </a:lnTo>
                    <a:lnTo>
                      <a:pt x="98856" y="147383"/>
                    </a:lnTo>
                    <a:lnTo>
                      <a:pt x="98856" y="50328"/>
                    </a:lnTo>
                    <a:cubicBezTo>
                      <a:pt x="98856" y="23638"/>
                      <a:pt x="77019" y="1801"/>
                      <a:pt x="50329" y="1801"/>
                    </a:cubicBezTo>
                    <a:close/>
                    <a:moveTo>
                      <a:pt x="33182" y="33182"/>
                    </a:moveTo>
                    <a:cubicBezTo>
                      <a:pt x="37792" y="28572"/>
                      <a:pt x="43858" y="26064"/>
                      <a:pt x="50329" y="26064"/>
                    </a:cubicBezTo>
                    <a:cubicBezTo>
                      <a:pt x="56718" y="26064"/>
                      <a:pt x="62865" y="28572"/>
                      <a:pt x="67475" y="33182"/>
                    </a:cubicBezTo>
                    <a:cubicBezTo>
                      <a:pt x="72085" y="37792"/>
                      <a:pt x="74593" y="43857"/>
                      <a:pt x="74593" y="50328"/>
                    </a:cubicBezTo>
                    <a:lnTo>
                      <a:pt x="26065" y="50328"/>
                    </a:lnTo>
                    <a:cubicBezTo>
                      <a:pt x="26065" y="43939"/>
                      <a:pt x="28572" y="37792"/>
                      <a:pt x="33182" y="33182"/>
                    </a:cubicBezTo>
                    <a:close/>
                    <a:moveTo>
                      <a:pt x="50329" y="110987"/>
                    </a:moveTo>
                    <a:cubicBezTo>
                      <a:pt x="43616" y="110987"/>
                      <a:pt x="38197" y="105568"/>
                      <a:pt x="38197" y="98855"/>
                    </a:cubicBezTo>
                    <a:cubicBezTo>
                      <a:pt x="38197" y="92142"/>
                      <a:pt x="43616" y="86724"/>
                      <a:pt x="50329" y="86724"/>
                    </a:cubicBezTo>
                    <a:cubicBezTo>
                      <a:pt x="57042" y="86724"/>
                      <a:pt x="62461" y="92142"/>
                      <a:pt x="62461" y="98855"/>
                    </a:cubicBezTo>
                    <a:cubicBezTo>
                      <a:pt x="62461" y="105568"/>
                      <a:pt x="57042" y="110987"/>
                      <a:pt x="50329" y="110987"/>
                    </a:cubicBezTo>
                    <a:close/>
                  </a:path>
                </a:pathLst>
              </a:custGeom>
              <a:solidFill>
                <a:srgbClr val="0078D4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42" name="manage" descr="manage, cloud-based hardware, security">
              <a:extLst>
                <a:ext uri="{FF2B5EF4-FFF2-40B4-BE49-F238E27FC236}">
                  <a16:creationId xmlns:a16="http://schemas.microsoft.com/office/drawing/2014/main" id="{3BCAE27E-AD2D-ED0D-15C0-7072CB9E8716}"/>
                </a:ext>
              </a:extLst>
            </p:cNvPr>
            <p:cNvGrpSpPr/>
            <p:nvPr/>
          </p:nvGrpSpPr>
          <p:grpSpPr>
            <a:xfrm>
              <a:off x="5049883" y="2570130"/>
              <a:ext cx="398146" cy="398144"/>
              <a:chOff x="4478654" y="5669797"/>
              <a:chExt cx="398146" cy="398144"/>
            </a:xfrm>
          </p:grpSpPr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A9B0034B-A21C-674E-B86A-6F5314A25A1E}"/>
                  </a:ext>
                </a:extLst>
              </p:cNvPr>
              <p:cNvSpPr/>
              <p:nvPr/>
            </p:nvSpPr>
            <p:spPr>
              <a:xfrm>
                <a:off x="4477326" y="5733854"/>
                <a:ext cx="82947" cy="124420"/>
              </a:xfrm>
              <a:custGeom>
                <a:avLst/>
                <a:gdLst>
                  <a:gd name="connsiteX0" fmla="*/ 52441 w 82947"/>
                  <a:gd name="connsiteY0" fmla="*/ 1328 h 124419"/>
                  <a:gd name="connsiteX1" fmla="*/ 1328 w 82947"/>
                  <a:gd name="connsiteY1" fmla="*/ 124264 h 124419"/>
                  <a:gd name="connsiteX2" fmla="*/ 43922 w 82947"/>
                  <a:gd name="connsiteY2" fmla="*/ 124264 h 124419"/>
                  <a:gd name="connsiteX3" fmla="*/ 82396 w 82947"/>
                  <a:gd name="connsiteY3" fmla="*/ 31294 h 124419"/>
                  <a:gd name="connsiteX4" fmla="*/ 52441 w 82947"/>
                  <a:gd name="connsiteY4" fmla="*/ 1328 h 1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947" h="124419">
                    <a:moveTo>
                      <a:pt x="52441" y="1328"/>
                    </a:moveTo>
                    <a:cubicBezTo>
                      <a:pt x="22695" y="34228"/>
                      <a:pt x="3842" y="77046"/>
                      <a:pt x="1328" y="124264"/>
                    </a:cubicBezTo>
                    <a:lnTo>
                      <a:pt x="43922" y="124264"/>
                    </a:lnTo>
                    <a:cubicBezTo>
                      <a:pt x="46296" y="88780"/>
                      <a:pt x="60401" y="56510"/>
                      <a:pt x="82396" y="31294"/>
                    </a:cubicBezTo>
                    <a:lnTo>
                      <a:pt x="52441" y="1328"/>
                    </a:lnTo>
                    <a:close/>
                  </a:path>
                </a:pathLst>
              </a:custGeom>
              <a:solidFill>
                <a:srgbClr val="50E6FF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4" name="Freeform: Shape 1043">
                <a:extLst>
                  <a:ext uri="{FF2B5EF4-FFF2-40B4-BE49-F238E27FC236}">
                    <a16:creationId xmlns:a16="http://schemas.microsoft.com/office/drawing/2014/main" id="{AA65AD74-7E46-A562-EB6B-4BCDB29712E0}"/>
                  </a:ext>
                </a:extLst>
              </p:cNvPr>
              <p:cNvSpPr/>
              <p:nvPr/>
            </p:nvSpPr>
            <p:spPr>
              <a:xfrm>
                <a:off x="4543450" y="5985934"/>
                <a:ext cx="124421" cy="82947"/>
              </a:xfrm>
              <a:custGeom>
                <a:avLst/>
                <a:gdLst>
                  <a:gd name="connsiteX0" fmla="*/ 1328 w 124420"/>
                  <a:gd name="connsiteY0" fmla="*/ 31224 h 82946"/>
                  <a:gd name="connsiteX1" fmla="*/ 124222 w 124420"/>
                  <a:gd name="connsiteY1" fmla="*/ 81725 h 82946"/>
                  <a:gd name="connsiteX2" fmla="*/ 124222 w 124420"/>
                  <a:gd name="connsiteY2" fmla="*/ 39955 h 82946"/>
                  <a:gd name="connsiteX3" fmla="*/ 31214 w 124420"/>
                  <a:gd name="connsiteY3" fmla="*/ 1328 h 82946"/>
                  <a:gd name="connsiteX4" fmla="*/ 1328 w 124420"/>
                  <a:gd name="connsiteY4" fmla="*/ 31224 h 8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420" h="82946">
                    <a:moveTo>
                      <a:pt x="1328" y="31224"/>
                    </a:moveTo>
                    <a:cubicBezTo>
                      <a:pt x="34286" y="60701"/>
                      <a:pt x="77089" y="79420"/>
                      <a:pt x="124222" y="81725"/>
                    </a:cubicBezTo>
                    <a:lnTo>
                      <a:pt x="124222" y="39955"/>
                    </a:lnTo>
                    <a:cubicBezTo>
                      <a:pt x="88680" y="37580"/>
                      <a:pt x="56421" y="23401"/>
                      <a:pt x="31214" y="1328"/>
                    </a:cubicBezTo>
                    <a:lnTo>
                      <a:pt x="1328" y="31224"/>
                    </a:lnTo>
                    <a:close/>
                  </a:path>
                </a:pathLst>
              </a:custGeom>
              <a:solidFill>
                <a:srgbClr val="0078D4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5" name="Freeform: Shape 1044">
                <a:extLst>
                  <a:ext uri="{FF2B5EF4-FFF2-40B4-BE49-F238E27FC236}">
                    <a16:creationId xmlns:a16="http://schemas.microsoft.com/office/drawing/2014/main" id="{9AC20C40-40C0-FCD9-A343-4A8700061283}"/>
                  </a:ext>
                </a:extLst>
              </p:cNvPr>
              <p:cNvSpPr/>
              <p:nvPr/>
            </p:nvSpPr>
            <p:spPr>
              <a:xfrm>
                <a:off x="4477326" y="5877812"/>
                <a:ext cx="82947" cy="124420"/>
              </a:xfrm>
              <a:custGeom>
                <a:avLst/>
                <a:gdLst>
                  <a:gd name="connsiteX0" fmla="*/ 1328 w 82947"/>
                  <a:gd name="connsiteY0" fmla="*/ 1328 h 124419"/>
                  <a:gd name="connsiteX1" fmla="*/ 52301 w 82947"/>
                  <a:gd name="connsiteY1" fmla="*/ 124264 h 124419"/>
                  <a:gd name="connsiteX2" fmla="*/ 82256 w 82947"/>
                  <a:gd name="connsiteY2" fmla="*/ 94298 h 124419"/>
                  <a:gd name="connsiteX3" fmla="*/ 43922 w 82947"/>
                  <a:gd name="connsiteY3" fmla="*/ 1328 h 124419"/>
                  <a:gd name="connsiteX4" fmla="*/ 1328 w 82947"/>
                  <a:gd name="connsiteY4" fmla="*/ 1328 h 1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947" h="124419">
                    <a:moveTo>
                      <a:pt x="1328" y="1328"/>
                    </a:moveTo>
                    <a:cubicBezTo>
                      <a:pt x="3772" y="48547"/>
                      <a:pt x="22625" y="91365"/>
                      <a:pt x="52301" y="124264"/>
                    </a:cubicBezTo>
                    <a:lnTo>
                      <a:pt x="82256" y="94298"/>
                    </a:lnTo>
                    <a:cubicBezTo>
                      <a:pt x="60331" y="69083"/>
                      <a:pt x="46296" y="36812"/>
                      <a:pt x="43922" y="1328"/>
                    </a:cubicBezTo>
                    <a:lnTo>
                      <a:pt x="1328" y="1328"/>
                    </a:lnTo>
                    <a:close/>
                  </a:path>
                </a:pathLst>
              </a:custGeom>
              <a:solidFill>
                <a:srgbClr val="0078D4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6" name="Freeform: Shape 1045">
                <a:extLst>
                  <a:ext uri="{FF2B5EF4-FFF2-40B4-BE49-F238E27FC236}">
                    <a16:creationId xmlns:a16="http://schemas.microsoft.com/office/drawing/2014/main" id="{48303462-52B5-D07F-7C94-B9039112A2CC}"/>
                  </a:ext>
                </a:extLst>
              </p:cNvPr>
              <p:cNvSpPr/>
              <p:nvPr/>
            </p:nvSpPr>
            <p:spPr>
              <a:xfrm>
                <a:off x="4795522" y="5734615"/>
                <a:ext cx="78800" cy="124420"/>
              </a:xfrm>
              <a:custGeom>
                <a:avLst/>
                <a:gdLst>
                  <a:gd name="connsiteX0" fmla="*/ 30306 w 78799"/>
                  <a:gd name="connsiteY0" fmla="*/ 1328 h 124419"/>
                  <a:gd name="connsiteX1" fmla="*/ 1328 w 78799"/>
                  <a:gd name="connsiteY1" fmla="*/ 30316 h 124419"/>
                  <a:gd name="connsiteX2" fmla="*/ 39942 w 78799"/>
                  <a:gd name="connsiteY2" fmla="*/ 123496 h 124419"/>
                  <a:gd name="connsiteX3" fmla="*/ 80720 w 78799"/>
                  <a:gd name="connsiteY3" fmla="*/ 123496 h 124419"/>
                  <a:gd name="connsiteX4" fmla="*/ 30306 w 78799"/>
                  <a:gd name="connsiteY4" fmla="*/ 1328 h 1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799" h="124419">
                    <a:moveTo>
                      <a:pt x="30306" y="1328"/>
                    </a:moveTo>
                    <a:lnTo>
                      <a:pt x="1328" y="30316"/>
                    </a:lnTo>
                    <a:cubicBezTo>
                      <a:pt x="23463" y="55532"/>
                      <a:pt x="37638" y="87873"/>
                      <a:pt x="39942" y="123496"/>
                    </a:cubicBezTo>
                    <a:lnTo>
                      <a:pt x="80720" y="123496"/>
                    </a:lnTo>
                    <a:cubicBezTo>
                      <a:pt x="78276" y="76627"/>
                      <a:pt x="59633" y="34088"/>
                      <a:pt x="30306" y="1328"/>
                    </a:cubicBezTo>
                    <a:close/>
                  </a:path>
                </a:pathLst>
              </a:custGeom>
              <a:solidFill>
                <a:srgbClr val="50E6FF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7" name="Freeform: Shape 1046">
                <a:extLst>
                  <a:ext uri="{FF2B5EF4-FFF2-40B4-BE49-F238E27FC236}">
                    <a16:creationId xmlns:a16="http://schemas.microsoft.com/office/drawing/2014/main" id="{7398AB3C-6138-CB3D-7EF3-0109D599EA82}"/>
                  </a:ext>
                </a:extLst>
              </p:cNvPr>
              <p:cNvSpPr/>
              <p:nvPr/>
            </p:nvSpPr>
            <p:spPr>
              <a:xfrm>
                <a:off x="4687360" y="5668533"/>
                <a:ext cx="124421" cy="78799"/>
              </a:xfrm>
              <a:custGeom>
                <a:avLst/>
                <a:gdLst>
                  <a:gd name="connsiteX0" fmla="*/ 1328 w 124420"/>
                  <a:gd name="connsiteY0" fmla="*/ 1328 h 78799"/>
                  <a:gd name="connsiteX1" fmla="*/ 1328 w 124420"/>
                  <a:gd name="connsiteY1" fmla="*/ 42959 h 78799"/>
                  <a:gd name="connsiteX2" fmla="*/ 94476 w 124420"/>
                  <a:gd name="connsiteY2" fmla="*/ 81306 h 78799"/>
                  <a:gd name="connsiteX3" fmla="*/ 123523 w 124420"/>
                  <a:gd name="connsiteY3" fmla="*/ 52249 h 78799"/>
                  <a:gd name="connsiteX4" fmla="*/ 1328 w 124420"/>
                  <a:gd name="connsiteY4" fmla="*/ 1328 h 7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420" h="78799">
                    <a:moveTo>
                      <a:pt x="1328" y="1328"/>
                    </a:moveTo>
                    <a:lnTo>
                      <a:pt x="1328" y="42959"/>
                    </a:lnTo>
                    <a:cubicBezTo>
                      <a:pt x="36870" y="45264"/>
                      <a:pt x="69199" y="59304"/>
                      <a:pt x="94476" y="81306"/>
                    </a:cubicBezTo>
                    <a:lnTo>
                      <a:pt x="123523" y="52249"/>
                    </a:lnTo>
                    <a:cubicBezTo>
                      <a:pt x="90775" y="22772"/>
                      <a:pt x="48182" y="3913"/>
                      <a:pt x="1328" y="1328"/>
                    </a:cubicBezTo>
                    <a:close/>
                  </a:path>
                </a:pathLst>
              </a:custGeom>
              <a:solidFill>
                <a:srgbClr val="50E6FF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DA10CFDD-64E9-1AB7-D196-1AE9A6D5FA15}"/>
                  </a:ext>
                </a:extLst>
              </p:cNvPr>
              <p:cNvSpPr/>
              <p:nvPr/>
            </p:nvSpPr>
            <p:spPr>
              <a:xfrm>
                <a:off x="4543519" y="5668469"/>
                <a:ext cx="124421" cy="78799"/>
              </a:xfrm>
              <a:custGeom>
                <a:avLst/>
                <a:gdLst>
                  <a:gd name="connsiteX0" fmla="*/ 124152 w 124420"/>
                  <a:gd name="connsiteY0" fmla="*/ 1328 h 78799"/>
                  <a:gd name="connsiteX1" fmla="*/ 1328 w 124420"/>
                  <a:gd name="connsiteY1" fmla="*/ 51690 h 78799"/>
                  <a:gd name="connsiteX2" fmla="*/ 31214 w 124420"/>
                  <a:gd name="connsiteY2" fmla="*/ 81586 h 78799"/>
                  <a:gd name="connsiteX3" fmla="*/ 124082 w 124420"/>
                  <a:gd name="connsiteY3" fmla="*/ 43029 h 78799"/>
                  <a:gd name="connsiteX4" fmla="*/ 124082 w 124420"/>
                  <a:gd name="connsiteY4" fmla="*/ 1328 h 78799"/>
                  <a:gd name="connsiteX5" fmla="*/ 124152 w 124420"/>
                  <a:gd name="connsiteY5" fmla="*/ 1328 h 7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4420" h="78799">
                    <a:moveTo>
                      <a:pt x="124152" y="1328"/>
                    </a:moveTo>
                    <a:cubicBezTo>
                      <a:pt x="77020" y="3633"/>
                      <a:pt x="34286" y="22283"/>
                      <a:pt x="1328" y="51690"/>
                    </a:cubicBezTo>
                    <a:lnTo>
                      <a:pt x="31214" y="81586"/>
                    </a:lnTo>
                    <a:cubicBezTo>
                      <a:pt x="56351" y="59583"/>
                      <a:pt x="88611" y="45473"/>
                      <a:pt x="124082" y="43029"/>
                    </a:cubicBezTo>
                    <a:lnTo>
                      <a:pt x="124082" y="1328"/>
                    </a:lnTo>
                    <a:lnTo>
                      <a:pt x="124152" y="1328"/>
                    </a:lnTo>
                    <a:close/>
                  </a:path>
                </a:pathLst>
              </a:custGeom>
              <a:solidFill>
                <a:srgbClr val="50E6FF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9" name="Freeform: Shape 1048">
                <a:extLst>
                  <a:ext uri="{FF2B5EF4-FFF2-40B4-BE49-F238E27FC236}">
                    <a16:creationId xmlns:a16="http://schemas.microsoft.com/office/drawing/2014/main" id="{60258E83-B85F-E0C3-6DEA-6CDC05FBC4E4}"/>
                  </a:ext>
                </a:extLst>
              </p:cNvPr>
              <p:cNvSpPr/>
              <p:nvPr/>
            </p:nvSpPr>
            <p:spPr>
              <a:xfrm>
                <a:off x="4833577" y="5877812"/>
                <a:ext cx="41474" cy="41473"/>
              </a:xfrm>
              <a:custGeom>
                <a:avLst/>
                <a:gdLst>
                  <a:gd name="connsiteX0" fmla="*/ 35753 w 41473"/>
                  <a:gd name="connsiteY0" fmla="*/ 44146 h 41473"/>
                  <a:gd name="connsiteX1" fmla="*/ 42666 w 41473"/>
                  <a:gd name="connsiteY1" fmla="*/ 1328 h 41473"/>
                  <a:gd name="connsiteX2" fmla="*/ 1887 w 41473"/>
                  <a:gd name="connsiteY2" fmla="*/ 1328 h 41473"/>
                  <a:gd name="connsiteX3" fmla="*/ 1328 w 41473"/>
                  <a:gd name="connsiteY3" fmla="*/ 7615 h 41473"/>
                  <a:gd name="connsiteX4" fmla="*/ 35753 w 41473"/>
                  <a:gd name="connsiteY4" fmla="*/ 44146 h 4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73" h="41473">
                    <a:moveTo>
                      <a:pt x="35753" y="44146"/>
                    </a:moveTo>
                    <a:cubicBezTo>
                      <a:pt x="39523" y="30386"/>
                      <a:pt x="41897" y="16066"/>
                      <a:pt x="42666" y="1328"/>
                    </a:cubicBezTo>
                    <a:lnTo>
                      <a:pt x="1887" y="1328"/>
                    </a:lnTo>
                    <a:cubicBezTo>
                      <a:pt x="1748" y="3424"/>
                      <a:pt x="1538" y="5519"/>
                      <a:pt x="1328" y="7615"/>
                    </a:cubicBezTo>
                    <a:cubicBezTo>
                      <a:pt x="16760" y="15298"/>
                      <a:pt x="29049" y="28290"/>
                      <a:pt x="35753" y="44146"/>
                    </a:cubicBezTo>
                    <a:close/>
                  </a:path>
                </a:pathLst>
              </a:custGeom>
              <a:solidFill>
                <a:srgbClr val="0078D4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0" name="Freeform: Shape 1049">
                <a:extLst>
                  <a:ext uri="{FF2B5EF4-FFF2-40B4-BE49-F238E27FC236}">
                    <a16:creationId xmlns:a16="http://schemas.microsoft.com/office/drawing/2014/main" id="{CE53767D-A84A-394C-25BF-43312F51A769}"/>
                  </a:ext>
                </a:extLst>
              </p:cNvPr>
              <p:cNvSpPr/>
              <p:nvPr/>
            </p:nvSpPr>
            <p:spPr>
              <a:xfrm>
                <a:off x="4687360" y="6016035"/>
                <a:ext cx="41474" cy="49768"/>
              </a:xfrm>
              <a:custGeom>
                <a:avLst/>
                <a:gdLst>
                  <a:gd name="connsiteX0" fmla="*/ 1328 w 41473"/>
                  <a:gd name="connsiteY0" fmla="*/ 9850 h 49768"/>
                  <a:gd name="connsiteX1" fmla="*/ 1328 w 41473"/>
                  <a:gd name="connsiteY1" fmla="*/ 51480 h 49768"/>
                  <a:gd name="connsiteX2" fmla="*/ 43154 w 41473"/>
                  <a:gd name="connsiteY2" fmla="*/ 44635 h 49768"/>
                  <a:gd name="connsiteX3" fmla="*/ 43154 w 41473"/>
                  <a:gd name="connsiteY3" fmla="*/ 1328 h 49768"/>
                  <a:gd name="connsiteX4" fmla="*/ 1328 w 41473"/>
                  <a:gd name="connsiteY4" fmla="*/ 9850 h 49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73" h="49768">
                    <a:moveTo>
                      <a:pt x="1328" y="9850"/>
                    </a:moveTo>
                    <a:lnTo>
                      <a:pt x="1328" y="51480"/>
                    </a:lnTo>
                    <a:cubicBezTo>
                      <a:pt x="15712" y="50712"/>
                      <a:pt x="29747" y="48337"/>
                      <a:pt x="43154" y="44635"/>
                    </a:cubicBezTo>
                    <a:lnTo>
                      <a:pt x="43154" y="1328"/>
                    </a:lnTo>
                    <a:cubicBezTo>
                      <a:pt x="29887" y="6008"/>
                      <a:pt x="15852" y="8872"/>
                      <a:pt x="1328" y="9850"/>
                    </a:cubicBezTo>
                    <a:close/>
                  </a:path>
                </a:pathLst>
              </a:custGeom>
              <a:solidFill>
                <a:srgbClr val="0078D4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1" name="Freeform: Shape 1050">
                <a:extLst>
                  <a:ext uri="{FF2B5EF4-FFF2-40B4-BE49-F238E27FC236}">
                    <a16:creationId xmlns:a16="http://schemas.microsoft.com/office/drawing/2014/main" id="{01206EE5-D972-1B5B-4A07-736F64992F82}"/>
                  </a:ext>
                </a:extLst>
              </p:cNvPr>
              <p:cNvSpPr/>
              <p:nvPr/>
            </p:nvSpPr>
            <p:spPr>
              <a:xfrm>
                <a:off x="4562443" y="5789163"/>
                <a:ext cx="228104" cy="132715"/>
              </a:xfrm>
              <a:custGeom>
                <a:avLst/>
                <a:gdLst>
                  <a:gd name="connsiteX0" fmla="*/ 229100 w 228104"/>
                  <a:gd name="connsiteY0" fmla="*/ 89548 h 132714"/>
                  <a:gd name="connsiteX1" fmla="*/ 229588 w 228104"/>
                  <a:gd name="connsiteY1" fmla="*/ 82284 h 132714"/>
                  <a:gd name="connsiteX2" fmla="*/ 178127 w 228104"/>
                  <a:gd name="connsiteY2" fmla="*/ 30805 h 132714"/>
                  <a:gd name="connsiteX3" fmla="*/ 166606 w 228104"/>
                  <a:gd name="connsiteY3" fmla="*/ 32132 h 132714"/>
                  <a:gd name="connsiteX4" fmla="*/ 110676 w 228104"/>
                  <a:gd name="connsiteY4" fmla="*/ 1328 h 132714"/>
                  <a:gd name="connsiteX5" fmla="*/ 44481 w 228104"/>
                  <a:gd name="connsiteY5" fmla="*/ 67546 h 132714"/>
                  <a:gd name="connsiteX6" fmla="*/ 44551 w 228104"/>
                  <a:gd name="connsiteY6" fmla="*/ 70270 h 132714"/>
                  <a:gd name="connsiteX7" fmla="*/ 33937 w 228104"/>
                  <a:gd name="connsiteY7" fmla="*/ 68524 h 132714"/>
                  <a:gd name="connsiteX8" fmla="*/ 1328 w 228104"/>
                  <a:gd name="connsiteY8" fmla="*/ 101144 h 132714"/>
                  <a:gd name="connsiteX9" fmla="*/ 30725 w 228104"/>
                  <a:gd name="connsiteY9" fmla="*/ 133554 h 132714"/>
                  <a:gd name="connsiteX10" fmla="*/ 173309 w 228104"/>
                  <a:gd name="connsiteY10" fmla="*/ 133833 h 132714"/>
                  <a:gd name="connsiteX11" fmla="*/ 229100 w 228104"/>
                  <a:gd name="connsiteY11" fmla="*/ 89548 h 132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8104" h="132714">
                    <a:moveTo>
                      <a:pt x="229100" y="89548"/>
                    </a:moveTo>
                    <a:cubicBezTo>
                      <a:pt x="229449" y="87174"/>
                      <a:pt x="229588" y="84799"/>
                      <a:pt x="229588" y="82284"/>
                    </a:cubicBezTo>
                    <a:cubicBezTo>
                      <a:pt x="229588" y="53855"/>
                      <a:pt x="206546" y="30805"/>
                      <a:pt x="178127" y="30805"/>
                    </a:cubicBezTo>
                    <a:cubicBezTo>
                      <a:pt x="174147" y="30805"/>
                      <a:pt x="170307" y="31224"/>
                      <a:pt x="166606" y="32132"/>
                    </a:cubicBezTo>
                    <a:cubicBezTo>
                      <a:pt x="154875" y="13622"/>
                      <a:pt x="134207" y="1328"/>
                      <a:pt x="110676" y="1328"/>
                    </a:cubicBezTo>
                    <a:cubicBezTo>
                      <a:pt x="74087" y="1328"/>
                      <a:pt x="44481" y="31015"/>
                      <a:pt x="44481" y="67546"/>
                    </a:cubicBezTo>
                    <a:cubicBezTo>
                      <a:pt x="44481" y="68454"/>
                      <a:pt x="44481" y="69362"/>
                      <a:pt x="44551" y="70270"/>
                    </a:cubicBezTo>
                    <a:cubicBezTo>
                      <a:pt x="41199" y="69152"/>
                      <a:pt x="37638" y="68524"/>
                      <a:pt x="33937" y="68524"/>
                    </a:cubicBezTo>
                    <a:cubicBezTo>
                      <a:pt x="15922" y="68524"/>
                      <a:pt x="1328" y="83123"/>
                      <a:pt x="1328" y="101144"/>
                    </a:cubicBezTo>
                    <a:cubicBezTo>
                      <a:pt x="1328" y="118047"/>
                      <a:pt x="14177" y="131947"/>
                      <a:pt x="30725" y="133554"/>
                    </a:cubicBezTo>
                    <a:lnTo>
                      <a:pt x="173309" y="133833"/>
                    </a:lnTo>
                    <a:cubicBezTo>
                      <a:pt x="182736" y="110713"/>
                      <a:pt x="203753" y="93530"/>
                      <a:pt x="229100" y="89548"/>
                    </a:cubicBezTo>
                    <a:close/>
                  </a:path>
                </a:pathLst>
              </a:custGeom>
              <a:solidFill>
                <a:srgbClr val="50E6FF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2" name="Freeform: Shape 1051">
                <a:extLst>
                  <a:ext uri="{FF2B5EF4-FFF2-40B4-BE49-F238E27FC236}">
                    <a16:creationId xmlns:a16="http://schemas.microsoft.com/office/drawing/2014/main" id="{04617263-E33B-3987-4FC5-E76AF7EBCD12}"/>
                  </a:ext>
                </a:extLst>
              </p:cNvPr>
              <p:cNvSpPr/>
              <p:nvPr/>
            </p:nvSpPr>
            <p:spPr>
              <a:xfrm>
                <a:off x="4749018" y="5895762"/>
                <a:ext cx="103684" cy="170041"/>
              </a:xfrm>
              <a:custGeom>
                <a:avLst/>
                <a:gdLst>
                  <a:gd name="connsiteX0" fmla="*/ 106276 w 103683"/>
                  <a:gd name="connsiteY0" fmla="*/ 53856 h 170040"/>
                  <a:gd name="connsiteX1" fmla="*/ 53767 w 103683"/>
                  <a:gd name="connsiteY1" fmla="*/ 1328 h 170040"/>
                  <a:gd name="connsiteX2" fmla="*/ 2097 w 103683"/>
                  <a:gd name="connsiteY2" fmla="*/ 45194 h 170040"/>
                  <a:gd name="connsiteX3" fmla="*/ 23603 w 103683"/>
                  <a:gd name="connsiteY3" fmla="*/ 45194 h 170040"/>
                  <a:gd name="connsiteX4" fmla="*/ 31633 w 103683"/>
                  <a:gd name="connsiteY4" fmla="*/ 31643 h 170040"/>
                  <a:gd name="connsiteX5" fmla="*/ 53837 w 103683"/>
                  <a:gd name="connsiteY5" fmla="*/ 22423 h 170040"/>
                  <a:gd name="connsiteX6" fmla="*/ 76042 w 103683"/>
                  <a:gd name="connsiteY6" fmla="*/ 31643 h 170040"/>
                  <a:gd name="connsiteX7" fmla="*/ 85259 w 103683"/>
                  <a:gd name="connsiteY7" fmla="*/ 53856 h 170040"/>
                  <a:gd name="connsiteX8" fmla="*/ 85259 w 103683"/>
                  <a:gd name="connsiteY8" fmla="*/ 66498 h 170040"/>
                  <a:gd name="connsiteX9" fmla="*/ 1328 w 103683"/>
                  <a:gd name="connsiteY9" fmla="*/ 66498 h 170040"/>
                  <a:gd name="connsiteX10" fmla="*/ 1328 w 103683"/>
                  <a:gd name="connsiteY10" fmla="*/ 171762 h 170040"/>
                  <a:gd name="connsiteX11" fmla="*/ 106206 w 103683"/>
                  <a:gd name="connsiteY11" fmla="*/ 171762 h 170040"/>
                  <a:gd name="connsiteX12" fmla="*/ 106206 w 103683"/>
                  <a:gd name="connsiteY12" fmla="*/ 73274 h 170040"/>
                  <a:gd name="connsiteX13" fmla="*/ 106276 w 103683"/>
                  <a:gd name="connsiteY13" fmla="*/ 53856 h 17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683" h="170040">
                    <a:moveTo>
                      <a:pt x="106276" y="53856"/>
                    </a:moveTo>
                    <a:cubicBezTo>
                      <a:pt x="106276" y="25008"/>
                      <a:pt x="82675" y="1328"/>
                      <a:pt x="53767" y="1328"/>
                    </a:cubicBezTo>
                    <a:cubicBezTo>
                      <a:pt x="27862" y="1328"/>
                      <a:pt x="6216" y="20397"/>
                      <a:pt x="2097" y="45194"/>
                    </a:cubicBezTo>
                    <a:lnTo>
                      <a:pt x="23603" y="45194"/>
                    </a:lnTo>
                    <a:cubicBezTo>
                      <a:pt x="25069" y="40095"/>
                      <a:pt x="27792" y="35485"/>
                      <a:pt x="31633" y="31643"/>
                    </a:cubicBezTo>
                    <a:cubicBezTo>
                      <a:pt x="37568" y="25706"/>
                      <a:pt x="45458" y="22423"/>
                      <a:pt x="53837" y="22423"/>
                    </a:cubicBezTo>
                    <a:cubicBezTo>
                      <a:pt x="62216" y="22423"/>
                      <a:pt x="70037" y="25706"/>
                      <a:pt x="76042" y="31643"/>
                    </a:cubicBezTo>
                    <a:cubicBezTo>
                      <a:pt x="81977" y="37580"/>
                      <a:pt x="85259" y="45473"/>
                      <a:pt x="85259" y="53856"/>
                    </a:cubicBezTo>
                    <a:cubicBezTo>
                      <a:pt x="85259" y="55532"/>
                      <a:pt x="85259" y="60282"/>
                      <a:pt x="85259" y="66498"/>
                    </a:cubicBezTo>
                    <a:lnTo>
                      <a:pt x="1328" y="66498"/>
                    </a:lnTo>
                    <a:lnTo>
                      <a:pt x="1328" y="171762"/>
                    </a:lnTo>
                    <a:lnTo>
                      <a:pt x="106206" y="171762"/>
                    </a:lnTo>
                    <a:lnTo>
                      <a:pt x="106206" y="73274"/>
                    </a:lnTo>
                    <a:cubicBezTo>
                      <a:pt x="106276" y="63774"/>
                      <a:pt x="106276" y="56091"/>
                      <a:pt x="106276" y="53856"/>
                    </a:cubicBezTo>
                    <a:close/>
                  </a:path>
                </a:pathLst>
              </a:custGeom>
              <a:solidFill>
                <a:srgbClr val="0078D4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3" name="Freeform: Shape 1052">
                <a:extLst>
                  <a:ext uri="{FF2B5EF4-FFF2-40B4-BE49-F238E27FC236}">
                    <a16:creationId xmlns:a16="http://schemas.microsoft.com/office/drawing/2014/main" id="{B5707039-0B4D-6490-6C87-501B0F18EE6F}"/>
                  </a:ext>
                </a:extLst>
              </p:cNvPr>
              <p:cNvSpPr/>
              <p:nvPr/>
            </p:nvSpPr>
            <p:spPr>
              <a:xfrm>
                <a:off x="4788400" y="6000806"/>
                <a:ext cx="24884" cy="24884"/>
              </a:xfrm>
              <a:custGeom>
                <a:avLst/>
                <a:gdLst>
                  <a:gd name="connsiteX0" fmla="*/ 14176 w 24884"/>
                  <a:gd name="connsiteY0" fmla="*/ 27033 h 24884"/>
                  <a:gd name="connsiteX1" fmla="*/ 27024 w 24884"/>
                  <a:gd name="connsiteY1" fmla="*/ 14181 h 24884"/>
                  <a:gd name="connsiteX2" fmla="*/ 14176 w 24884"/>
                  <a:gd name="connsiteY2" fmla="*/ 1328 h 24884"/>
                  <a:gd name="connsiteX3" fmla="*/ 1328 w 24884"/>
                  <a:gd name="connsiteY3" fmla="*/ 14181 h 24884"/>
                  <a:gd name="connsiteX4" fmla="*/ 14176 w 24884"/>
                  <a:gd name="connsiteY4" fmla="*/ 27033 h 2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884" h="24884">
                    <a:moveTo>
                      <a:pt x="14176" y="27033"/>
                    </a:moveTo>
                    <a:cubicBezTo>
                      <a:pt x="21229" y="27033"/>
                      <a:pt x="27024" y="21306"/>
                      <a:pt x="27024" y="14181"/>
                    </a:cubicBezTo>
                    <a:cubicBezTo>
                      <a:pt x="27024" y="7126"/>
                      <a:pt x="21298" y="1328"/>
                      <a:pt x="14176" y="1328"/>
                    </a:cubicBezTo>
                    <a:cubicBezTo>
                      <a:pt x="7124" y="1328"/>
                      <a:pt x="1328" y="7056"/>
                      <a:pt x="1328" y="14181"/>
                    </a:cubicBezTo>
                    <a:cubicBezTo>
                      <a:pt x="1328" y="21306"/>
                      <a:pt x="7054" y="27033"/>
                      <a:pt x="14176" y="27033"/>
                    </a:cubicBezTo>
                    <a:close/>
                  </a:path>
                </a:pathLst>
              </a:custGeom>
              <a:solidFill>
                <a:srgbClr val="50E6FF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4" name="Group 1053">
              <a:extLst>
                <a:ext uri="{FF2B5EF4-FFF2-40B4-BE49-F238E27FC236}">
                  <a16:creationId xmlns:a16="http://schemas.microsoft.com/office/drawing/2014/main" id="{A202A815-F928-8BD0-F3BD-B84462BF6B8A}"/>
                </a:ext>
              </a:extLst>
            </p:cNvPr>
            <p:cNvGrpSpPr/>
            <p:nvPr/>
          </p:nvGrpSpPr>
          <p:grpSpPr>
            <a:xfrm>
              <a:off x="4947560" y="4200531"/>
              <a:ext cx="577851" cy="410804"/>
              <a:chOff x="2835274" y="6039203"/>
              <a:chExt cx="577851" cy="410804"/>
            </a:xfrm>
          </p:grpSpPr>
          <p:sp>
            <p:nvSpPr>
              <p:cNvPr id="1055" name="Freeform: Shape 1054">
                <a:extLst>
                  <a:ext uri="{FF2B5EF4-FFF2-40B4-BE49-F238E27FC236}">
                    <a16:creationId xmlns:a16="http://schemas.microsoft.com/office/drawing/2014/main" id="{DADBE38D-9A27-0592-A6B0-55E3AC2C625B}"/>
                  </a:ext>
                </a:extLst>
              </p:cNvPr>
              <p:cNvSpPr/>
              <p:nvPr/>
            </p:nvSpPr>
            <p:spPr>
              <a:xfrm>
                <a:off x="3108905" y="6141562"/>
                <a:ext cx="58172" cy="81414"/>
              </a:xfrm>
              <a:custGeom>
                <a:avLst/>
                <a:gdLst>
                  <a:gd name="connsiteX0" fmla="*/ 81 w 69061"/>
                  <a:gd name="connsiteY0" fmla="*/ 63527 h 96653"/>
                  <a:gd name="connsiteX1" fmla="*/ 35052 w 69061"/>
                  <a:gd name="connsiteY1" fmla="*/ 96654 h 96653"/>
                  <a:gd name="connsiteX2" fmla="*/ 69062 w 69061"/>
                  <a:gd name="connsiteY2" fmla="*/ 62644 h 96653"/>
                  <a:gd name="connsiteX3" fmla="*/ 69062 w 69061"/>
                  <a:gd name="connsiteY3" fmla="*/ 35052 h 96653"/>
                  <a:gd name="connsiteX4" fmla="*/ 35052 w 69061"/>
                  <a:gd name="connsiteY4" fmla="*/ 0 h 96653"/>
                  <a:gd name="connsiteX5" fmla="*/ 0 w 69061"/>
                  <a:gd name="connsiteY5" fmla="*/ 35052 h 96653"/>
                  <a:gd name="connsiteX6" fmla="*/ 81 w 69061"/>
                  <a:gd name="connsiteY6" fmla="*/ 63527 h 96653"/>
                  <a:gd name="connsiteX7" fmla="*/ 21256 w 69061"/>
                  <a:gd name="connsiteY7" fmla="*/ 35052 h 96653"/>
                  <a:gd name="connsiteX8" fmla="*/ 34170 w 69061"/>
                  <a:gd name="connsiteY8" fmla="*/ 21256 h 96653"/>
                  <a:gd name="connsiteX9" fmla="*/ 47806 w 69061"/>
                  <a:gd name="connsiteY9" fmla="*/ 35052 h 96653"/>
                  <a:gd name="connsiteX10" fmla="*/ 47806 w 69061"/>
                  <a:gd name="connsiteY10" fmla="*/ 62644 h 96653"/>
                  <a:gd name="connsiteX11" fmla="*/ 35052 w 69061"/>
                  <a:gd name="connsiteY11" fmla="*/ 75398 h 96653"/>
                  <a:gd name="connsiteX12" fmla="*/ 21256 w 69061"/>
                  <a:gd name="connsiteY12" fmla="*/ 62644 h 96653"/>
                  <a:gd name="connsiteX13" fmla="*/ 21256 w 69061"/>
                  <a:gd name="connsiteY13" fmla="*/ 35052 h 96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9061" h="96653">
                    <a:moveTo>
                      <a:pt x="81" y="63527"/>
                    </a:moveTo>
                    <a:cubicBezTo>
                      <a:pt x="1605" y="82055"/>
                      <a:pt x="17005" y="96654"/>
                      <a:pt x="35052" y="96654"/>
                    </a:cubicBezTo>
                    <a:cubicBezTo>
                      <a:pt x="53822" y="96654"/>
                      <a:pt x="69062" y="81414"/>
                      <a:pt x="69062" y="62644"/>
                    </a:cubicBezTo>
                    <a:lnTo>
                      <a:pt x="69062" y="35052"/>
                    </a:lnTo>
                    <a:cubicBezTo>
                      <a:pt x="69062" y="17005"/>
                      <a:pt x="54544" y="1604"/>
                      <a:pt x="35052" y="0"/>
                    </a:cubicBezTo>
                    <a:cubicBezTo>
                      <a:pt x="16043" y="0"/>
                      <a:pt x="0" y="16042"/>
                      <a:pt x="0" y="35052"/>
                    </a:cubicBezTo>
                    <a:lnTo>
                      <a:pt x="81" y="63527"/>
                    </a:lnTo>
                    <a:close/>
                    <a:moveTo>
                      <a:pt x="21256" y="35052"/>
                    </a:moveTo>
                    <a:cubicBezTo>
                      <a:pt x="21256" y="26951"/>
                      <a:pt x="28555" y="21256"/>
                      <a:pt x="34170" y="21256"/>
                    </a:cubicBezTo>
                    <a:cubicBezTo>
                      <a:pt x="41710" y="21897"/>
                      <a:pt x="47806" y="28074"/>
                      <a:pt x="47806" y="35052"/>
                    </a:cubicBezTo>
                    <a:lnTo>
                      <a:pt x="47806" y="62644"/>
                    </a:lnTo>
                    <a:cubicBezTo>
                      <a:pt x="47806" y="69542"/>
                      <a:pt x="41951" y="75398"/>
                      <a:pt x="35052" y="75398"/>
                    </a:cubicBezTo>
                    <a:cubicBezTo>
                      <a:pt x="28074" y="75398"/>
                      <a:pt x="21818" y="69302"/>
                      <a:pt x="21256" y="62644"/>
                    </a:cubicBezTo>
                    <a:lnTo>
                      <a:pt x="21256" y="35052"/>
                    </a:ln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56" name="Group 1055">
                <a:extLst>
                  <a:ext uri="{FF2B5EF4-FFF2-40B4-BE49-F238E27FC236}">
                    <a16:creationId xmlns:a16="http://schemas.microsoft.com/office/drawing/2014/main" id="{BE88EC7F-EC02-44F6-9933-CBD3D64CEA50}"/>
                  </a:ext>
                </a:extLst>
              </p:cNvPr>
              <p:cNvGrpSpPr/>
              <p:nvPr/>
            </p:nvGrpSpPr>
            <p:grpSpPr>
              <a:xfrm>
                <a:off x="3103834" y="6140718"/>
                <a:ext cx="309291" cy="309289"/>
                <a:chOff x="2265634" y="6080393"/>
                <a:chExt cx="271113" cy="271111"/>
              </a:xfrm>
            </p:grpSpPr>
            <p:sp>
              <p:nvSpPr>
                <p:cNvPr id="1071" name="Freeform 218">
                  <a:extLst>
                    <a:ext uri="{FF2B5EF4-FFF2-40B4-BE49-F238E27FC236}">
                      <a16:creationId xmlns:a16="http://schemas.microsoft.com/office/drawing/2014/main" id="{4E349D41-05DA-3A67-286F-258AF0C332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5634" y="6080393"/>
                  <a:ext cx="271113" cy="271111"/>
                </a:xfrm>
                <a:custGeom>
                  <a:avLst/>
                  <a:gdLst>
                    <a:gd name="T0" fmla="*/ 248 w 248"/>
                    <a:gd name="T1" fmla="*/ 235 h 249"/>
                    <a:gd name="T2" fmla="*/ 159 w 248"/>
                    <a:gd name="T3" fmla="*/ 146 h 249"/>
                    <a:gd name="T4" fmla="*/ 179 w 248"/>
                    <a:gd name="T5" fmla="*/ 90 h 249"/>
                    <a:gd name="T6" fmla="*/ 90 w 248"/>
                    <a:gd name="T7" fmla="*/ 0 h 249"/>
                    <a:gd name="T8" fmla="*/ 0 w 248"/>
                    <a:gd name="T9" fmla="*/ 90 h 249"/>
                    <a:gd name="T10" fmla="*/ 90 w 248"/>
                    <a:gd name="T11" fmla="*/ 179 h 249"/>
                    <a:gd name="T12" fmla="*/ 145 w 248"/>
                    <a:gd name="T13" fmla="*/ 160 h 249"/>
                    <a:gd name="T14" fmla="*/ 233 w 248"/>
                    <a:gd name="T15" fmla="*/ 249 h 249"/>
                    <a:gd name="T16" fmla="*/ 248 w 248"/>
                    <a:gd name="T17" fmla="*/ 235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8" h="249">
                      <a:moveTo>
                        <a:pt x="248" y="235"/>
                      </a:moveTo>
                      <a:cubicBezTo>
                        <a:pt x="159" y="146"/>
                        <a:pt x="159" y="146"/>
                        <a:pt x="159" y="146"/>
                      </a:cubicBezTo>
                      <a:cubicBezTo>
                        <a:pt x="172" y="131"/>
                        <a:pt x="179" y="111"/>
                        <a:pt x="179" y="90"/>
                      </a:cubicBezTo>
                      <a:cubicBezTo>
                        <a:pt x="179" y="40"/>
                        <a:pt x="139" y="0"/>
                        <a:pt x="90" y="0"/>
                      </a:cubicBezTo>
                      <a:cubicBezTo>
                        <a:pt x="40" y="0"/>
                        <a:pt x="0" y="40"/>
                        <a:pt x="0" y="90"/>
                      </a:cubicBezTo>
                      <a:cubicBezTo>
                        <a:pt x="0" y="139"/>
                        <a:pt x="40" y="179"/>
                        <a:pt x="90" y="179"/>
                      </a:cubicBezTo>
                      <a:cubicBezTo>
                        <a:pt x="110" y="179"/>
                        <a:pt x="129" y="172"/>
                        <a:pt x="145" y="160"/>
                      </a:cubicBezTo>
                      <a:cubicBezTo>
                        <a:pt x="233" y="249"/>
                        <a:pt x="233" y="249"/>
                        <a:pt x="233" y="249"/>
                      </a:cubicBezTo>
                      <a:lnTo>
                        <a:pt x="248" y="235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896386" fontAlgn="base"/>
                  <a:endParaRPr lang="en-US" sz="1667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72" name="Oval 219">
                  <a:extLst>
                    <a:ext uri="{FF2B5EF4-FFF2-40B4-BE49-F238E27FC236}">
                      <a16:creationId xmlns:a16="http://schemas.microsoft.com/office/drawing/2014/main" id="{23535A7C-B3A2-07C3-66E2-98B7F83AE5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6262" y="6101021"/>
                  <a:ext cx="154711" cy="153236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896386" fontAlgn="base"/>
                  <a:endParaRPr lang="en-US" sz="1667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73" name="Rectangle 220">
                  <a:extLst>
                    <a:ext uri="{FF2B5EF4-FFF2-40B4-BE49-F238E27FC236}">
                      <a16:creationId xmlns:a16="http://schemas.microsoft.com/office/drawing/2014/main" id="{60B2BDE1-7253-7395-8FC4-A37FF20CFC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2568" y="6124596"/>
                  <a:ext cx="22102" cy="75145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896386" fontAlgn="base"/>
                  <a:endParaRPr lang="en-US" sz="1667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74" name="Rectangle 221">
                  <a:extLst>
                    <a:ext uri="{FF2B5EF4-FFF2-40B4-BE49-F238E27FC236}">
                      <a16:creationId xmlns:a16="http://schemas.microsoft.com/office/drawing/2014/main" id="{329CB250-31CB-29C7-0BBD-306B510D99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2568" y="6211529"/>
                  <a:ext cx="22102" cy="22102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896386" fontAlgn="base"/>
                  <a:endParaRPr lang="en-US" sz="1667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057" name="Freeform: Shape 1056">
                <a:extLst>
                  <a:ext uri="{FF2B5EF4-FFF2-40B4-BE49-F238E27FC236}">
                    <a16:creationId xmlns:a16="http://schemas.microsoft.com/office/drawing/2014/main" id="{BD0F7414-0688-1F9F-A69F-170F91CD2EBE}"/>
                  </a:ext>
                </a:extLst>
              </p:cNvPr>
              <p:cNvSpPr/>
              <p:nvPr/>
            </p:nvSpPr>
            <p:spPr>
              <a:xfrm>
                <a:off x="3023170" y="6039203"/>
                <a:ext cx="58172" cy="81414"/>
              </a:xfrm>
              <a:custGeom>
                <a:avLst/>
                <a:gdLst>
                  <a:gd name="connsiteX0" fmla="*/ 68981 w 69061"/>
                  <a:gd name="connsiteY0" fmla="*/ 33127 h 96653"/>
                  <a:gd name="connsiteX1" fmla="*/ 34009 w 69061"/>
                  <a:gd name="connsiteY1" fmla="*/ 0 h 96653"/>
                  <a:gd name="connsiteX2" fmla="*/ 0 w 69061"/>
                  <a:gd name="connsiteY2" fmla="*/ 34009 h 96653"/>
                  <a:gd name="connsiteX3" fmla="*/ 0 w 69061"/>
                  <a:gd name="connsiteY3" fmla="*/ 61601 h 96653"/>
                  <a:gd name="connsiteX4" fmla="*/ 34009 w 69061"/>
                  <a:gd name="connsiteY4" fmla="*/ 96653 h 96653"/>
                  <a:gd name="connsiteX5" fmla="*/ 69061 w 69061"/>
                  <a:gd name="connsiteY5" fmla="*/ 61601 h 96653"/>
                  <a:gd name="connsiteX6" fmla="*/ 68981 w 69061"/>
                  <a:gd name="connsiteY6" fmla="*/ 33127 h 96653"/>
                  <a:gd name="connsiteX7" fmla="*/ 47725 w 69061"/>
                  <a:gd name="connsiteY7" fmla="*/ 61601 h 96653"/>
                  <a:gd name="connsiteX8" fmla="*/ 34811 w 69061"/>
                  <a:gd name="connsiteY8" fmla="*/ 75398 h 96653"/>
                  <a:gd name="connsiteX9" fmla="*/ 21175 w 69061"/>
                  <a:gd name="connsiteY9" fmla="*/ 61601 h 96653"/>
                  <a:gd name="connsiteX10" fmla="*/ 21175 w 69061"/>
                  <a:gd name="connsiteY10" fmla="*/ 34009 h 96653"/>
                  <a:gd name="connsiteX11" fmla="*/ 33929 w 69061"/>
                  <a:gd name="connsiteY11" fmla="*/ 21256 h 96653"/>
                  <a:gd name="connsiteX12" fmla="*/ 47725 w 69061"/>
                  <a:gd name="connsiteY12" fmla="*/ 34009 h 96653"/>
                  <a:gd name="connsiteX13" fmla="*/ 47725 w 69061"/>
                  <a:gd name="connsiteY13" fmla="*/ 61601 h 96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9061" h="96653">
                    <a:moveTo>
                      <a:pt x="68981" y="33127"/>
                    </a:moveTo>
                    <a:cubicBezTo>
                      <a:pt x="67457" y="14598"/>
                      <a:pt x="52056" y="0"/>
                      <a:pt x="34009" y="0"/>
                    </a:cubicBezTo>
                    <a:cubicBezTo>
                      <a:pt x="15240" y="0"/>
                      <a:pt x="0" y="15240"/>
                      <a:pt x="0" y="34009"/>
                    </a:cubicBezTo>
                    <a:lnTo>
                      <a:pt x="0" y="61601"/>
                    </a:lnTo>
                    <a:cubicBezTo>
                      <a:pt x="0" y="79649"/>
                      <a:pt x="14518" y="95049"/>
                      <a:pt x="34009" y="96653"/>
                    </a:cubicBezTo>
                    <a:cubicBezTo>
                      <a:pt x="53019" y="96653"/>
                      <a:pt x="69061" y="80611"/>
                      <a:pt x="69061" y="61601"/>
                    </a:cubicBezTo>
                    <a:lnTo>
                      <a:pt x="68981" y="33127"/>
                    </a:lnTo>
                    <a:close/>
                    <a:moveTo>
                      <a:pt x="47725" y="61601"/>
                    </a:moveTo>
                    <a:cubicBezTo>
                      <a:pt x="47725" y="69703"/>
                      <a:pt x="40426" y="75398"/>
                      <a:pt x="34811" y="75398"/>
                    </a:cubicBezTo>
                    <a:cubicBezTo>
                      <a:pt x="27271" y="74756"/>
                      <a:pt x="21175" y="68580"/>
                      <a:pt x="21175" y="61601"/>
                    </a:cubicBezTo>
                    <a:lnTo>
                      <a:pt x="21175" y="34009"/>
                    </a:lnTo>
                    <a:cubicBezTo>
                      <a:pt x="21175" y="27111"/>
                      <a:pt x="27031" y="21256"/>
                      <a:pt x="33929" y="21256"/>
                    </a:cubicBezTo>
                    <a:cubicBezTo>
                      <a:pt x="40907" y="21256"/>
                      <a:pt x="47164" y="27352"/>
                      <a:pt x="47725" y="34009"/>
                    </a:cubicBezTo>
                    <a:lnTo>
                      <a:pt x="47725" y="61601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8" name="Freeform: Shape 1057">
                <a:extLst>
                  <a:ext uri="{FF2B5EF4-FFF2-40B4-BE49-F238E27FC236}">
                    <a16:creationId xmlns:a16="http://schemas.microsoft.com/office/drawing/2014/main" id="{B8431206-C09E-C01B-15DE-31119D61DE97}"/>
                  </a:ext>
                </a:extLst>
              </p:cNvPr>
              <p:cNvSpPr/>
              <p:nvPr/>
            </p:nvSpPr>
            <p:spPr>
              <a:xfrm>
                <a:off x="2973236" y="6039735"/>
                <a:ext cx="20133" cy="81212"/>
              </a:xfrm>
              <a:custGeom>
                <a:avLst/>
                <a:gdLst>
                  <a:gd name="connsiteX0" fmla="*/ 11951 w 23902"/>
                  <a:gd name="connsiteY0" fmla="*/ 96413 h 96413"/>
                  <a:gd name="connsiteX1" fmla="*/ 0 w 23902"/>
                  <a:gd name="connsiteY1" fmla="*/ 84461 h 96413"/>
                  <a:gd name="connsiteX2" fmla="*/ 0 w 23902"/>
                  <a:gd name="connsiteY2" fmla="*/ 11951 h 96413"/>
                  <a:gd name="connsiteX3" fmla="*/ 11951 w 23902"/>
                  <a:gd name="connsiteY3" fmla="*/ 0 h 96413"/>
                  <a:gd name="connsiteX4" fmla="*/ 23902 w 23902"/>
                  <a:gd name="connsiteY4" fmla="*/ 11951 h 96413"/>
                  <a:gd name="connsiteX5" fmla="*/ 23902 w 23902"/>
                  <a:gd name="connsiteY5" fmla="*/ 84381 h 96413"/>
                  <a:gd name="connsiteX6" fmla="*/ 11951 w 23902"/>
                  <a:gd name="connsiteY6" fmla="*/ 96413 h 96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902" h="96413">
                    <a:moveTo>
                      <a:pt x="11951" y="96413"/>
                    </a:moveTo>
                    <a:cubicBezTo>
                      <a:pt x="5374" y="96413"/>
                      <a:pt x="0" y="91039"/>
                      <a:pt x="0" y="84461"/>
                    </a:cubicBezTo>
                    <a:lnTo>
                      <a:pt x="0" y="11951"/>
                    </a:lnTo>
                    <a:cubicBezTo>
                      <a:pt x="0" y="5374"/>
                      <a:pt x="5374" y="0"/>
                      <a:pt x="11951" y="0"/>
                    </a:cubicBezTo>
                    <a:cubicBezTo>
                      <a:pt x="18528" y="0"/>
                      <a:pt x="23902" y="5374"/>
                      <a:pt x="23902" y="11951"/>
                    </a:cubicBezTo>
                    <a:lnTo>
                      <a:pt x="23902" y="84381"/>
                    </a:lnTo>
                    <a:cubicBezTo>
                      <a:pt x="23902" y="91039"/>
                      <a:pt x="18528" y="96413"/>
                      <a:pt x="11951" y="96413"/>
                    </a:cubicBez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9" name="Freeform: Shape 1058">
                <a:extLst>
                  <a:ext uri="{FF2B5EF4-FFF2-40B4-BE49-F238E27FC236}">
                    <a16:creationId xmlns:a16="http://schemas.microsoft.com/office/drawing/2014/main" id="{E547E11E-2C69-BC39-32C1-3D8A1C924041}"/>
                  </a:ext>
                </a:extLst>
              </p:cNvPr>
              <p:cNvSpPr/>
              <p:nvPr/>
            </p:nvSpPr>
            <p:spPr>
              <a:xfrm>
                <a:off x="2885271" y="6039203"/>
                <a:ext cx="58172" cy="81414"/>
              </a:xfrm>
              <a:custGeom>
                <a:avLst/>
                <a:gdLst>
                  <a:gd name="connsiteX0" fmla="*/ 68981 w 69061"/>
                  <a:gd name="connsiteY0" fmla="*/ 33127 h 96653"/>
                  <a:gd name="connsiteX1" fmla="*/ 34009 w 69061"/>
                  <a:gd name="connsiteY1" fmla="*/ 0 h 96653"/>
                  <a:gd name="connsiteX2" fmla="*/ 0 w 69061"/>
                  <a:gd name="connsiteY2" fmla="*/ 34009 h 96653"/>
                  <a:gd name="connsiteX3" fmla="*/ 0 w 69061"/>
                  <a:gd name="connsiteY3" fmla="*/ 61601 h 96653"/>
                  <a:gd name="connsiteX4" fmla="*/ 34009 w 69061"/>
                  <a:gd name="connsiteY4" fmla="*/ 96653 h 96653"/>
                  <a:gd name="connsiteX5" fmla="*/ 69061 w 69061"/>
                  <a:gd name="connsiteY5" fmla="*/ 61601 h 96653"/>
                  <a:gd name="connsiteX6" fmla="*/ 68981 w 69061"/>
                  <a:gd name="connsiteY6" fmla="*/ 33127 h 96653"/>
                  <a:gd name="connsiteX7" fmla="*/ 47805 w 69061"/>
                  <a:gd name="connsiteY7" fmla="*/ 61601 h 96653"/>
                  <a:gd name="connsiteX8" fmla="*/ 34891 w 69061"/>
                  <a:gd name="connsiteY8" fmla="*/ 75398 h 96653"/>
                  <a:gd name="connsiteX9" fmla="*/ 21256 w 69061"/>
                  <a:gd name="connsiteY9" fmla="*/ 61601 h 96653"/>
                  <a:gd name="connsiteX10" fmla="*/ 21256 w 69061"/>
                  <a:gd name="connsiteY10" fmla="*/ 34009 h 96653"/>
                  <a:gd name="connsiteX11" fmla="*/ 34009 w 69061"/>
                  <a:gd name="connsiteY11" fmla="*/ 21256 h 96653"/>
                  <a:gd name="connsiteX12" fmla="*/ 47805 w 69061"/>
                  <a:gd name="connsiteY12" fmla="*/ 34009 h 96653"/>
                  <a:gd name="connsiteX13" fmla="*/ 47805 w 69061"/>
                  <a:gd name="connsiteY13" fmla="*/ 61601 h 96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9061" h="96653">
                    <a:moveTo>
                      <a:pt x="68981" y="33127"/>
                    </a:moveTo>
                    <a:cubicBezTo>
                      <a:pt x="67457" y="14598"/>
                      <a:pt x="52057" y="0"/>
                      <a:pt x="34009" y="0"/>
                    </a:cubicBezTo>
                    <a:cubicBezTo>
                      <a:pt x="15240" y="0"/>
                      <a:pt x="0" y="15240"/>
                      <a:pt x="0" y="34009"/>
                    </a:cubicBezTo>
                    <a:lnTo>
                      <a:pt x="0" y="61601"/>
                    </a:lnTo>
                    <a:cubicBezTo>
                      <a:pt x="0" y="79649"/>
                      <a:pt x="14518" y="95049"/>
                      <a:pt x="34009" y="96653"/>
                    </a:cubicBezTo>
                    <a:cubicBezTo>
                      <a:pt x="53019" y="96653"/>
                      <a:pt x="69061" y="80611"/>
                      <a:pt x="69061" y="61601"/>
                    </a:cubicBezTo>
                    <a:lnTo>
                      <a:pt x="68981" y="33127"/>
                    </a:lnTo>
                    <a:close/>
                    <a:moveTo>
                      <a:pt x="47805" y="61601"/>
                    </a:moveTo>
                    <a:cubicBezTo>
                      <a:pt x="47805" y="69703"/>
                      <a:pt x="40506" y="75398"/>
                      <a:pt x="34891" y="75398"/>
                    </a:cubicBezTo>
                    <a:cubicBezTo>
                      <a:pt x="27352" y="74756"/>
                      <a:pt x="21256" y="68580"/>
                      <a:pt x="21256" y="61601"/>
                    </a:cubicBezTo>
                    <a:lnTo>
                      <a:pt x="21256" y="34009"/>
                    </a:lnTo>
                    <a:cubicBezTo>
                      <a:pt x="21256" y="27111"/>
                      <a:pt x="27111" y="21256"/>
                      <a:pt x="34009" y="21256"/>
                    </a:cubicBezTo>
                    <a:cubicBezTo>
                      <a:pt x="40987" y="21256"/>
                      <a:pt x="47244" y="27352"/>
                      <a:pt x="47805" y="34009"/>
                    </a:cubicBezTo>
                    <a:lnTo>
                      <a:pt x="47805" y="61601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0" name="Freeform: Shape 1059">
                <a:extLst>
                  <a:ext uri="{FF2B5EF4-FFF2-40B4-BE49-F238E27FC236}">
                    <a16:creationId xmlns:a16="http://schemas.microsoft.com/office/drawing/2014/main" id="{6A98295F-01F0-F0C8-DBD4-7C48625DCB31}"/>
                  </a:ext>
                </a:extLst>
              </p:cNvPr>
              <p:cNvSpPr/>
              <p:nvPr/>
            </p:nvSpPr>
            <p:spPr>
              <a:xfrm>
                <a:off x="2835337" y="6039735"/>
                <a:ext cx="20134" cy="81212"/>
              </a:xfrm>
              <a:custGeom>
                <a:avLst/>
                <a:gdLst>
                  <a:gd name="connsiteX0" fmla="*/ 11952 w 23903"/>
                  <a:gd name="connsiteY0" fmla="*/ 96413 h 96413"/>
                  <a:gd name="connsiteX1" fmla="*/ 1 w 23903"/>
                  <a:gd name="connsiteY1" fmla="*/ 84461 h 96413"/>
                  <a:gd name="connsiteX2" fmla="*/ 1 w 23903"/>
                  <a:gd name="connsiteY2" fmla="*/ 11951 h 96413"/>
                  <a:gd name="connsiteX3" fmla="*/ 11952 w 23903"/>
                  <a:gd name="connsiteY3" fmla="*/ 0 h 96413"/>
                  <a:gd name="connsiteX4" fmla="*/ 23904 w 23903"/>
                  <a:gd name="connsiteY4" fmla="*/ 11951 h 96413"/>
                  <a:gd name="connsiteX5" fmla="*/ 23904 w 23903"/>
                  <a:gd name="connsiteY5" fmla="*/ 84381 h 96413"/>
                  <a:gd name="connsiteX6" fmla="*/ 11952 w 23903"/>
                  <a:gd name="connsiteY6" fmla="*/ 96413 h 96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903" h="96413">
                    <a:moveTo>
                      <a:pt x="11952" y="96413"/>
                    </a:moveTo>
                    <a:cubicBezTo>
                      <a:pt x="5375" y="96413"/>
                      <a:pt x="1" y="91039"/>
                      <a:pt x="1" y="84461"/>
                    </a:cubicBezTo>
                    <a:lnTo>
                      <a:pt x="1" y="11951"/>
                    </a:lnTo>
                    <a:cubicBezTo>
                      <a:pt x="-79" y="5374"/>
                      <a:pt x="5295" y="0"/>
                      <a:pt x="11952" y="0"/>
                    </a:cubicBezTo>
                    <a:cubicBezTo>
                      <a:pt x="18530" y="0"/>
                      <a:pt x="23904" y="5374"/>
                      <a:pt x="23904" y="11951"/>
                    </a:cubicBezTo>
                    <a:lnTo>
                      <a:pt x="23904" y="84381"/>
                    </a:lnTo>
                    <a:cubicBezTo>
                      <a:pt x="23904" y="91039"/>
                      <a:pt x="18530" y="96413"/>
                      <a:pt x="11952" y="96413"/>
                    </a:cubicBez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1" name="Freeform: Shape 1060">
                <a:extLst>
                  <a:ext uri="{FF2B5EF4-FFF2-40B4-BE49-F238E27FC236}">
                    <a16:creationId xmlns:a16="http://schemas.microsoft.com/office/drawing/2014/main" id="{2890A1B5-BD8A-BD37-C412-7B99F8B1C609}"/>
                  </a:ext>
                </a:extLst>
              </p:cNvPr>
              <p:cNvSpPr/>
              <p:nvPr/>
            </p:nvSpPr>
            <p:spPr>
              <a:xfrm>
                <a:off x="3161069" y="6039203"/>
                <a:ext cx="58172" cy="81414"/>
              </a:xfrm>
              <a:custGeom>
                <a:avLst/>
                <a:gdLst>
                  <a:gd name="connsiteX0" fmla="*/ 68981 w 69061"/>
                  <a:gd name="connsiteY0" fmla="*/ 33127 h 96653"/>
                  <a:gd name="connsiteX1" fmla="*/ 34009 w 69061"/>
                  <a:gd name="connsiteY1" fmla="*/ 0 h 96653"/>
                  <a:gd name="connsiteX2" fmla="*/ 0 w 69061"/>
                  <a:gd name="connsiteY2" fmla="*/ 34009 h 96653"/>
                  <a:gd name="connsiteX3" fmla="*/ 0 w 69061"/>
                  <a:gd name="connsiteY3" fmla="*/ 61601 h 96653"/>
                  <a:gd name="connsiteX4" fmla="*/ 34009 w 69061"/>
                  <a:gd name="connsiteY4" fmla="*/ 96653 h 96653"/>
                  <a:gd name="connsiteX5" fmla="*/ 69061 w 69061"/>
                  <a:gd name="connsiteY5" fmla="*/ 61601 h 96653"/>
                  <a:gd name="connsiteX6" fmla="*/ 68981 w 69061"/>
                  <a:gd name="connsiteY6" fmla="*/ 33127 h 96653"/>
                  <a:gd name="connsiteX7" fmla="*/ 47725 w 69061"/>
                  <a:gd name="connsiteY7" fmla="*/ 61601 h 96653"/>
                  <a:gd name="connsiteX8" fmla="*/ 34811 w 69061"/>
                  <a:gd name="connsiteY8" fmla="*/ 75398 h 96653"/>
                  <a:gd name="connsiteX9" fmla="*/ 21175 w 69061"/>
                  <a:gd name="connsiteY9" fmla="*/ 61601 h 96653"/>
                  <a:gd name="connsiteX10" fmla="*/ 21175 w 69061"/>
                  <a:gd name="connsiteY10" fmla="*/ 34009 h 96653"/>
                  <a:gd name="connsiteX11" fmla="*/ 33929 w 69061"/>
                  <a:gd name="connsiteY11" fmla="*/ 21256 h 96653"/>
                  <a:gd name="connsiteX12" fmla="*/ 47725 w 69061"/>
                  <a:gd name="connsiteY12" fmla="*/ 34009 h 96653"/>
                  <a:gd name="connsiteX13" fmla="*/ 47725 w 69061"/>
                  <a:gd name="connsiteY13" fmla="*/ 61601 h 96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9061" h="96653">
                    <a:moveTo>
                      <a:pt x="68981" y="33127"/>
                    </a:moveTo>
                    <a:cubicBezTo>
                      <a:pt x="67457" y="14598"/>
                      <a:pt x="52057" y="0"/>
                      <a:pt x="34009" y="0"/>
                    </a:cubicBezTo>
                    <a:cubicBezTo>
                      <a:pt x="15240" y="0"/>
                      <a:pt x="0" y="15240"/>
                      <a:pt x="0" y="34009"/>
                    </a:cubicBezTo>
                    <a:lnTo>
                      <a:pt x="0" y="61601"/>
                    </a:lnTo>
                    <a:cubicBezTo>
                      <a:pt x="0" y="79649"/>
                      <a:pt x="14518" y="95049"/>
                      <a:pt x="34009" y="96653"/>
                    </a:cubicBezTo>
                    <a:cubicBezTo>
                      <a:pt x="53019" y="96653"/>
                      <a:pt x="69061" y="80611"/>
                      <a:pt x="69061" y="61601"/>
                    </a:cubicBezTo>
                    <a:lnTo>
                      <a:pt x="68981" y="33127"/>
                    </a:lnTo>
                    <a:close/>
                    <a:moveTo>
                      <a:pt x="47725" y="61601"/>
                    </a:moveTo>
                    <a:cubicBezTo>
                      <a:pt x="47725" y="69703"/>
                      <a:pt x="40426" y="75398"/>
                      <a:pt x="34811" y="75398"/>
                    </a:cubicBezTo>
                    <a:cubicBezTo>
                      <a:pt x="27271" y="74756"/>
                      <a:pt x="21175" y="68580"/>
                      <a:pt x="21175" y="61601"/>
                    </a:cubicBezTo>
                    <a:lnTo>
                      <a:pt x="21175" y="34009"/>
                    </a:lnTo>
                    <a:cubicBezTo>
                      <a:pt x="21175" y="27111"/>
                      <a:pt x="27031" y="21256"/>
                      <a:pt x="33929" y="21256"/>
                    </a:cubicBezTo>
                    <a:cubicBezTo>
                      <a:pt x="40907" y="21256"/>
                      <a:pt x="47164" y="27352"/>
                      <a:pt x="47725" y="34009"/>
                    </a:cubicBezTo>
                    <a:lnTo>
                      <a:pt x="47725" y="61601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2" name="Freeform: Shape 1061">
                <a:extLst>
                  <a:ext uri="{FF2B5EF4-FFF2-40B4-BE49-F238E27FC236}">
                    <a16:creationId xmlns:a16="http://schemas.microsoft.com/office/drawing/2014/main" id="{328FF3DA-54C0-4ED2-1993-AC29B2A4BF70}"/>
                  </a:ext>
                </a:extLst>
              </p:cNvPr>
              <p:cNvSpPr/>
              <p:nvPr/>
            </p:nvSpPr>
            <p:spPr>
              <a:xfrm>
                <a:off x="3111069" y="6039735"/>
                <a:ext cx="20133" cy="81212"/>
              </a:xfrm>
              <a:custGeom>
                <a:avLst/>
                <a:gdLst>
                  <a:gd name="connsiteX0" fmla="*/ 11951 w 23902"/>
                  <a:gd name="connsiteY0" fmla="*/ 96413 h 96413"/>
                  <a:gd name="connsiteX1" fmla="*/ 0 w 23902"/>
                  <a:gd name="connsiteY1" fmla="*/ 84461 h 96413"/>
                  <a:gd name="connsiteX2" fmla="*/ 0 w 23902"/>
                  <a:gd name="connsiteY2" fmla="*/ 11951 h 96413"/>
                  <a:gd name="connsiteX3" fmla="*/ 11951 w 23902"/>
                  <a:gd name="connsiteY3" fmla="*/ 0 h 96413"/>
                  <a:gd name="connsiteX4" fmla="*/ 23902 w 23902"/>
                  <a:gd name="connsiteY4" fmla="*/ 11951 h 96413"/>
                  <a:gd name="connsiteX5" fmla="*/ 23902 w 23902"/>
                  <a:gd name="connsiteY5" fmla="*/ 84381 h 96413"/>
                  <a:gd name="connsiteX6" fmla="*/ 11951 w 23902"/>
                  <a:gd name="connsiteY6" fmla="*/ 96413 h 96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902" h="96413">
                    <a:moveTo>
                      <a:pt x="11951" y="96413"/>
                    </a:moveTo>
                    <a:cubicBezTo>
                      <a:pt x="5374" y="96413"/>
                      <a:pt x="0" y="91039"/>
                      <a:pt x="0" y="84461"/>
                    </a:cubicBezTo>
                    <a:lnTo>
                      <a:pt x="0" y="11951"/>
                    </a:lnTo>
                    <a:cubicBezTo>
                      <a:pt x="0" y="5374"/>
                      <a:pt x="5374" y="0"/>
                      <a:pt x="11951" y="0"/>
                    </a:cubicBezTo>
                    <a:cubicBezTo>
                      <a:pt x="18528" y="0"/>
                      <a:pt x="23902" y="5374"/>
                      <a:pt x="23902" y="11951"/>
                    </a:cubicBezTo>
                    <a:lnTo>
                      <a:pt x="23902" y="84381"/>
                    </a:lnTo>
                    <a:cubicBezTo>
                      <a:pt x="23983" y="91039"/>
                      <a:pt x="18608" y="96413"/>
                      <a:pt x="11951" y="96413"/>
                    </a:cubicBez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3" name="Freeform: Shape 1062">
                <a:extLst>
                  <a:ext uri="{FF2B5EF4-FFF2-40B4-BE49-F238E27FC236}">
                    <a16:creationId xmlns:a16="http://schemas.microsoft.com/office/drawing/2014/main" id="{4134E483-D3A8-01A4-C0FF-DD0967B9F521}"/>
                  </a:ext>
                </a:extLst>
              </p:cNvPr>
              <p:cNvSpPr/>
              <p:nvPr/>
            </p:nvSpPr>
            <p:spPr>
              <a:xfrm>
                <a:off x="3023170" y="6241915"/>
                <a:ext cx="58172" cy="81414"/>
              </a:xfrm>
              <a:custGeom>
                <a:avLst/>
                <a:gdLst>
                  <a:gd name="connsiteX0" fmla="*/ 68981 w 69061"/>
                  <a:gd name="connsiteY0" fmla="*/ 33127 h 96653"/>
                  <a:gd name="connsiteX1" fmla="*/ 34009 w 69061"/>
                  <a:gd name="connsiteY1" fmla="*/ 0 h 96653"/>
                  <a:gd name="connsiteX2" fmla="*/ 0 w 69061"/>
                  <a:gd name="connsiteY2" fmla="*/ 34009 h 96653"/>
                  <a:gd name="connsiteX3" fmla="*/ 0 w 69061"/>
                  <a:gd name="connsiteY3" fmla="*/ 61602 h 96653"/>
                  <a:gd name="connsiteX4" fmla="*/ 34009 w 69061"/>
                  <a:gd name="connsiteY4" fmla="*/ 96654 h 96653"/>
                  <a:gd name="connsiteX5" fmla="*/ 69061 w 69061"/>
                  <a:gd name="connsiteY5" fmla="*/ 61602 h 96653"/>
                  <a:gd name="connsiteX6" fmla="*/ 68981 w 69061"/>
                  <a:gd name="connsiteY6" fmla="*/ 33127 h 96653"/>
                  <a:gd name="connsiteX7" fmla="*/ 47725 w 69061"/>
                  <a:gd name="connsiteY7" fmla="*/ 61602 h 96653"/>
                  <a:gd name="connsiteX8" fmla="*/ 34811 w 69061"/>
                  <a:gd name="connsiteY8" fmla="*/ 75398 h 96653"/>
                  <a:gd name="connsiteX9" fmla="*/ 21175 w 69061"/>
                  <a:gd name="connsiteY9" fmla="*/ 61602 h 96653"/>
                  <a:gd name="connsiteX10" fmla="*/ 21175 w 69061"/>
                  <a:gd name="connsiteY10" fmla="*/ 34009 h 96653"/>
                  <a:gd name="connsiteX11" fmla="*/ 33929 w 69061"/>
                  <a:gd name="connsiteY11" fmla="*/ 21256 h 96653"/>
                  <a:gd name="connsiteX12" fmla="*/ 47725 w 69061"/>
                  <a:gd name="connsiteY12" fmla="*/ 34009 h 96653"/>
                  <a:gd name="connsiteX13" fmla="*/ 47725 w 69061"/>
                  <a:gd name="connsiteY13" fmla="*/ 61602 h 96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9061" h="96653">
                    <a:moveTo>
                      <a:pt x="68981" y="33127"/>
                    </a:moveTo>
                    <a:cubicBezTo>
                      <a:pt x="67457" y="14598"/>
                      <a:pt x="52056" y="0"/>
                      <a:pt x="34009" y="0"/>
                    </a:cubicBezTo>
                    <a:cubicBezTo>
                      <a:pt x="15240" y="0"/>
                      <a:pt x="0" y="15240"/>
                      <a:pt x="0" y="34009"/>
                    </a:cubicBezTo>
                    <a:lnTo>
                      <a:pt x="0" y="61602"/>
                    </a:lnTo>
                    <a:cubicBezTo>
                      <a:pt x="0" y="79649"/>
                      <a:pt x="14518" y="95049"/>
                      <a:pt x="34009" y="96654"/>
                    </a:cubicBezTo>
                    <a:cubicBezTo>
                      <a:pt x="53019" y="96654"/>
                      <a:pt x="69061" y="80612"/>
                      <a:pt x="69061" y="61602"/>
                    </a:cubicBezTo>
                    <a:lnTo>
                      <a:pt x="68981" y="33127"/>
                    </a:lnTo>
                    <a:close/>
                    <a:moveTo>
                      <a:pt x="47725" y="61602"/>
                    </a:moveTo>
                    <a:cubicBezTo>
                      <a:pt x="47725" y="69703"/>
                      <a:pt x="40426" y="75398"/>
                      <a:pt x="34811" y="75398"/>
                    </a:cubicBezTo>
                    <a:cubicBezTo>
                      <a:pt x="27271" y="74756"/>
                      <a:pt x="21175" y="68580"/>
                      <a:pt x="21175" y="61602"/>
                    </a:cubicBezTo>
                    <a:lnTo>
                      <a:pt x="21175" y="34009"/>
                    </a:lnTo>
                    <a:cubicBezTo>
                      <a:pt x="21175" y="27111"/>
                      <a:pt x="27031" y="21256"/>
                      <a:pt x="33929" y="21256"/>
                    </a:cubicBezTo>
                    <a:cubicBezTo>
                      <a:pt x="40907" y="21256"/>
                      <a:pt x="47164" y="27352"/>
                      <a:pt x="47725" y="34009"/>
                    </a:cubicBezTo>
                    <a:lnTo>
                      <a:pt x="47725" y="61602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4" name="Freeform: Shape 1063">
                <a:extLst>
                  <a:ext uri="{FF2B5EF4-FFF2-40B4-BE49-F238E27FC236}">
                    <a16:creationId xmlns:a16="http://schemas.microsoft.com/office/drawing/2014/main" id="{7EE5494D-FE7E-4F2A-98CA-29B304291ACB}"/>
                  </a:ext>
                </a:extLst>
              </p:cNvPr>
              <p:cNvSpPr/>
              <p:nvPr/>
            </p:nvSpPr>
            <p:spPr>
              <a:xfrm>
                <a:off x="2973236" y="6242509"/>
                <a:ext cx="20133" cy="81145"/>
              </a:xfrm>
              <a:custGeom>
                <a:avLst/>
                <a:gdLst>
                  <a:gd name="connsiteX0" fmla="*/ 11951 w 23902"/>
                  <a:gd name="connsiteY0" fmla="*/ 96333 h 96333"/>
                  <a:gd name="connsiteX1" fmla="*/ 0 w 23902"/>
                  <a:gd name="connsiteY1" fmla="*/ 84382 h 96333"/>
                  <a:gd name="connsiteX2" fmla="*/ 0 w 23902"/>
                  <a:gd name="connsiteY2" fmla="*/ 11952 h 96333"/>
                  <a:gd name="connsiteX3" fmla="*/ 11951 w 23902"/>
                  <a:gd name="connsiteY3" fmla="*/ 0 h 96333"/>
                  <a:gd name="connsiteX4" fmla="*/ 23902 w 23902"/>
                  <a:gd name="connsiteY4" fmla="*/ 11952 h 96333"/>
                  <a:gd name="connsiteX5" fmla="*/ 23902 w 23902"/>
                  <a:gd name="connsiteY5" fmla="*/ 84382 h 96333"/>
                  <a:gd name="connsiteX6" fmla="*/ 11951 w 23902"/>
                  <a:gd name="connsiteY6" fmla="*/ 96333 h 96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902" h="96333">
                    <a:moveTo>
                      <a:pt x="11951" y="96333"/>
                    </a:moveTo>
                    <a:cubicBezTo>
                      <a:pt x="5374" y="96333"/>
                      <a:pt x="0" y="90959"/>
                      <a:pt x="0" y="84382"/>
                    </a:cubicBezTo>
                    <a:lnTo>
                      <a:pt x="0" y="11952"/>
                    </a:lnTo>
                    <a:cubicBezTo>
                      <a:pt x="0" y="5374"/>
                      <a:pt x="5374" y="0"/>
                      <a:pt x="11951" y="0"/>
                    </a:cubicBezTo>
                    <a:cubicBezTo>
                      <a:pt x="18528" y="0"/>
                      <a:pt x="23902" y="5374"/>
                      <a:pt x="23902" y="11952"/>
                    </a:cubicBezTo>
                    <a:lnTo>
                      <a:pt x="23902" y="84382"/>
                    </a:lnTo>
                    <a:cubicBezTo>
                      <a:pt x="23902" y="90959"/>
                      <a:pt x="18528" y="96333"/>
                      <a:pt x="11951" y="96333"/>
                    </a:cubicBez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5" name="Freeform: Shape 1064">
                <a:extLst>
                  <a:ext uri="{FF2B5EF4-FFF2-40B4-BE49-F238E27FC236}">
                    <a16:creationId xmlns:a16="http://schemas.microsoft.com/office/drawing/2014/main" id="{7469B506-3212-6325-7FF4-FF8D8719BA74}"/>
                  </a:ext>
                </a:extLst>
              </p:cNvPr>
              <p:cNvSpPr/>
              <p:nvPr/>
            </p:nvSpPr>
            <p:spPr>
              <a:xfrm>
                <a:off x="2885271" y="6241915"/>
                <a:ext cx="58172" cy="81414"/>
              </a:xfrm>
              <a:custGeom>
                <a:avLst/>
                <a:gdLst>
                  <a:gd name="connsiteX0" fmla="*/ 68981 w 69061"/>
                  <a:gd name="connsiteY0" fmla="*/ 33127 h 96653"/>
                  <a:gd name="connsiteX1" fmla="*/ 34009 w 69061"/>
                  <a:gd name="connsiteY1" fmla="*/ 0 h 96653"/>
                  <a:gd name="connsiteX2" fmla="*/ 0 w 69061"/>
                  <a:gd name="connsiteY2" fmla="*/ 34009 h 96653"/>
                  <a:gd name="connsiteX3" fmla="*/ 0 w 69061"/>
                  <a:gd name="connsiteY3" fmla="*/ 61602 h 96653"/>
                  <a:gd name="connsiteX4" fmla="*/ 34009 w 69061"/>
                  <a:gd name="connsiteY4" fmla="*/ 96654 h 96653"/>
                  <a:gd name="connsiteX5" fmla="*/ 69061 w 69061"/>
                  <a:gd name="connsiteY5" fmla="*/ 61602 h 96653"/>
                  <a:gd name="connsiteX6" fmla="*/ 68981 w 69061"/>
                  <a:gd name="connsiteY6" fmla="*/ 33127 h 96653"/>
                  <a:gd name="connsiteX7" fmla="*/ 47805 w 69061"/>
                  <a:gd name="connsiteY7" fmla="*/ 61602 h 96653"/>
                  <a:gd name="connsiteX8" fmla="*/ 34891 w 69061"/>
                  <a:gd name="connsiteY8" fmla="*/ 75398 h 96653"/>
                  <a:gd name="connsiteX9" fmla="*/ 21256 w 69061"/>
                  <a:gd name="connsiteY9" fmla="*/ 61602 h 96653"/>
                  <a:gd name="connsiteX10" fmla="*/ 21256 w 69061"/>
                  <a:gd name="connsiteY10" fmla="*/ 34009 h 96653"/>
                  <a:gd name="connsiteX11" fmla="*/ 34009 w 69061"/>
                  <a:gd name="connsiteY11" fmla="*/ 21256 h 96653"/>
                  <a:gd name="connsiteX12" fmla="*/ 47805 w 69061"/>
                  <a:gd name="connsiteY12" fmla="*/ 34009 h 96653"/>
                  <a:gd name="connsiteX13" fmla="*/ 47805 w 69061"/>
                  <a:gd name="connsiteY13" fmla="*/ 61602 h 96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9061" h="96653">
                    <a:moveTo>
                      <a:pt x="68981" y="33127"/>
                    </a:moveTo>
                    <a:cubicBezTo>
                      <a:pt x="67457" y="14598"/>
                      <a:pt x="52057" y="0"/>
                      <a:pt x="34009" y="0"/>
                    </a:cubicBezTo>
                    <a:cubicBezTo>
                      <a:pt x="15240" y="0"/>
                      <a:pt x="0" y="15240"/>
                      <a:pt x="0" y="34009"/>
                    </a:cubicBezTo>
                    <a:lnTo>
                      <a:pt x="0" y="61602"/>
                    </a:lnTo>
                    <a:cubicBezTo>
                      <a:pt x="0" y="79649"/>
                      <a:pt x="14518" y="95049"/>
                      <a:pt x="34009" y="96654"/>
                    </a:cubicBezTo>
                    <a:cubicBezTo>
                      <a:pt x="53019" y="96654"/>
                      <a:pt x="69061" y="80612"/>
                      <a:pt x="69061" y="61602"/>
                    </a:cubicBezTo>
                    <a:lnTo>
                      <a:pt x="68981" y="33127"/>
                    </a:lnTo>
                    <a:close/>
                    <a:moveTo>
                      <a:pt x="47805" y="61602"/>
                    </a:moveTo>
                    <a:cubicBezTo>
                      <a:pt x="47805" y="69703"/>
                      <a:pt x="40506" y="75398"/>
                      <a:pt x="34891" y="75398"/>
                    </a:cubicBezTo>
                    <a:cubicBezTo>
                      <a:pt x="27352" y="74756"/>
                      <a:pt x="21256" y="68580"/>
                      <a:pt x="21256" y="61602"/>
                    </a:cubicBezTo>
                    <a:lnTo>
                      <a:pt x="21256" y="34009"/>
                    </a:lnTo>
                    <a:cubicBezTo>
                      <a:pt x="21256" y="27111"/>
                      <a:pt x="27111" y="21256"/>
                      <a:pt x="34009" y="21256"/>
                    </a:cubicBezTo>
                    <a:cubicBezTo>
                      <a:pt x="40987" y="21256"/>
                      <a:pt x="47244" y="27352"/>
                      <a:pt x="47805" y="34009"/>
                    </a:cubicBezTo>
                    <a:lnTo>
                      <a:pt x="47805" y="61602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6" name="Freeform: Shape 1065">
                <a:extLst>
                  <a:ext uri="{FF2B5EF4-FFF2-40B4-BE49-F238E27FC236}">
                    <a16:creationId xmlns:a16="http://schemas.microsoft.com/office/drawing/2014/main" id="{F0EEA132-3B1E-1DDB-2144-22F0BA4B96F9}"/>
                  </a:ext>
                </a:extLst>
              </p:cNvPr>
              <p:cNvSpPr/>
              <p:nvPr/>
            </p:nvSpPr>
            <p:spPr>
              <a:xfrm>
                <a:off x="2835341" y="6242509"/>
                <a:ext cx="20133" cy="81145"/>
              </a:xfrm>
              <a:custGeom>
                <a:avLst/>
                <a:gdLst>
                  <a:gd name="connsiteX0" fmla="*/ 11951 w 23902"/>
                  <a:gd name="connsiteY0" fmla="*/ 96333 h 96333"/>
                  <a:gd name="connsiteX1" fmla="*/ 0 w 23902"/>
                  <a:gd name="connsiteY1" fmla="*/ 84382 h 96333"/>
                  <a:gd name="connsiteX2" fmla="*/ 0 w 23902"/>
                  <a:gd name="connsiteY2" fmla="*/ 11952 h 96333"/>
                  <a:gd name="connsiteX3" fmla="*/ 11951 w 23902"/>
                  <a:gd name="connsiteY3" fmla="*/ 0 h 96333"/>
                  <a:gd name="connsiteX4" fmla="*/ 23903 w 23902"/>
                  <a:gd name="connsiteY4" fmla="*/ 11952 h 96333"/>
                  <a:gd name="connsiteX5" fmla="*/ 23903 w 23902"/>
                  <a:gd name="connsiteY5" fmla="*/ 84382 h 96333"/>
                  <a:gd name="connsiteX6" fmla="*/ 11951 w 23902"/>
                  <a:gd name="connsiteY6" fmla="*/ 96333 h 96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902" h="96333">
                    <a:moveTo>
                      <a:pt x="11951" y="96333"/>
                    </a:moveTo>
                    <a:cubicBezTo>
                      <a:pt x="5374" y="96333"/>
                      <a:pt x="0" y="90959"/>
                      <a:pt x="0" y="84382"/>
                    </a:cubicBezTo>
                    <a:lnTo>
                      <a:pt x="0" y="11952"/>
                    </a:lnTo>
                    <a:cubicBezTo>
                      <a:pt x="0" y="5374"/>
                      <a:pt x="5374" y="0"/>
                      <a:pt x="11951" y="0"/>
                    </a:cubicBezTo>
                    <a:cubicBezTo>
                      <a:pt x="18529" y="0"/>
                      <a:pt x="23903" y="5374"/>
                      <a:pt x="23903" y="11952"/>
                    </a:cubicBezTo>
                    <a:lnTo>
                      <a:pt x="23903" y="84382"/>
                    </a:lnTo>
                    <a:cubicBezTo>
                      <a:pt x="23903" y="90959"/>
                      <a:pt x="18529" y="96333"/>
                      <a:pt x="11951" y="96333"/>
                    </a:cubicBez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7" name="Freeform: Shape 1066">
                <a:extLst>
                  <a:ext uri="{FF2B5EF4-FFF2-40B4-BE49-F238E27FC236}">
                    <a16:creationId xmlns:a16="http://schemas.microsoft.com/office/drawing/2014/main" id="{8688221D-5D02-DB30-B7C5-1EC7C7601E3D}"/>
                  </a:ext>
                </a:extLst>
              </p:cNvPr>
              <p:cNvSpPr/>
              <p:nvPr/>
            </p:nvSpPr>
            <p:spPr>
              <a:xfrm>
                <a:off x="2973173" y="6141562"/>
                <a:ext cx="58172" cy="81414"/>
              </a:xfrm>
              <a:custGeom>
                <a:avLst/>
                <a:gdLst>
                  <a:gd name="connsiteX0" fmla="*/ 81 w 69061"/>
                  <a:gd name="connsiteY0" fmla="*/ 63527 h 96653"/>
                  <a:gd name="connsiteX1" fmla="*/ 35052 w 69061"/>
                  <a:gd name="connsiteY1" fmla="*/ 96654 h 96653"/>
                  <a:gd name="connsiteX2" fmla="*/ 69062 w 69061"/>
                  <a:gd name="connsiteY2" fmla="*/ 62644 h 96653"/>
                  <a:gd name="connsiteX3" fmla="*/ 69062 w 69061"/>
                  <a:gd name="connsiteY3" fmla="*/ 35052 h 96653"/>
                  <a:gd name="connsiteX4" fmla="*/ 35052 w 69061"/>
                  <a:gd name="connsiteY4" fmla="*/ 0 h 96653"/>
                  <a:gd name="connsiteX5" fmla="*/ 0 w 69061"/>
                  <a:gd name="connsiteY5" fmla="*/ 35052 h 96653"/>
                  <a:gd name="connsiteX6" fmla="*/ 81 w 69061"/>
                  <a:gd name="connsiteY6" fmla="*/ 63527 h 96653"/>
                  <a:gd name="connsiteX7" fmla="*/ 21256 w 69061"/>
                  <a:gd name="connsiteY7" fmla="*/ 35052 h 96653"/>
                  <a:gd name="connsiteX8" fmla="*/ 34170 w 69061"/>
                  <a:gd name="connsiteY8" fmla="*/ 21256 h 96653"/>
                  <a:gd name="connsiteX9" fmla="*/ 47806 w 69061"/>
                  <a:gd name="connsiteY9" fmla="*/ 35052 h 96653"/>
                  <a:gd name="connsiteX10" fmla="*/ 47806 w 69061"/>
                  <a:gd name="connsiteY10" fmla="*/ 62644 h 96653"/>
                  <a:gd name="connsiteX11" fmla="*/ 35052 w 69061"/>
                  <a:gd name="connsiteY11" fmla="*/ 75398 h 96653"/>
                  <a:gd name="connsiteX12" fmla="*/ 21256 w 69061"/>
                  <a:gd name="connsiteY12" fmla="*/ 62644 h 96653"/>
                  <a:gd name="connsiteX13" fmla="*/ 21256 w 69061"/>
                  <a:gd name="connsiteY13" fmla="*/ 35052 h 96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9061" h="96653">
                    <a:moveTo>
                      <a:pt x="81" y="63527"/>
                    </a:moveTo>
                    <a:cubicBezTo>
                      <a:pt x="1605" y="82055"/>
                      <a:pt x="17005" y="96654"/>
                      <a:pt x="35052" y="96654"/>
                    </a:cubicBezTo>
                    <a:cubicBezTo>
                      <a:pt x="53822" y="96654"/>
                      <a:pt x="69062" y="81414"/>
                      <a:pt x="69062" y="62644"/>
                    </a:cubicBezTo>
                    <a:lnTo>
                      <a:pt x="69062" y="35052"/>
                    </a:lnTo>
                    <a:cubicBezTo>
                      <a:pt x="69062" y="17005"/>
                      <a:pt x="54544" y="1604"/>
                      <a:pt x="35052" y="0"/>
                    </a:cubicBezTo>
                    <a:cubicBezTo>
                      <a:pt x="16043" y="0"/>
                      <a:pt x="0" y="16042"/>
                      <a:pt x="0" y="35052"/>
                    </a:cubicBezTo>
                    <a:lnTo>
                      <a:pt x="81" y="63527"/>
                    </a:lnTo>
                    <a:close/>
                    <a:moveTo>
                      <a:pt x="21256" y="35052"/>
                    </a:moveTo>
                    <a:cubicBezTo>
                      <a:pt x="21256" y="26951"/>
                      <a:pt x="28555" y="21256"/>
                      <a:pt x="34170" y="21256"/>
                    </a:cubicBezTo>
                    <a:cubicBezTo>
                      <a:pt x="41710" y="21897"/>
                      <a:pt x="47806" y="28074"/>
                      <a:pt x="47806" y="35052"/>
                    </a:cubicBezTo>
                    <a:lnTo>
                      <a:pt x="47806" y="62644"/>
                    </a:lnTo>
                    <a:cubicBezTo>
                      <a:pt x="47806" y="69542"/>
                      <a:pt x="41951" y="75398"/>
                      <a:pt x="35052" y="75398"/>
                    </a:cubicBezTo>
                    <a:cubicBezTo>
                      <a:pt x="28074" y="75398"/>
                      <a:pt x="21818" y="69302"/>
                      <a:pt x="21256" y="62644"/>
                    </a:cubicBezTo>
                    <a:lnTo>
                      <a:pt x="21256" y="35052"/>
                    </a:ln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8" name="Freeform: Shape 1067">
                <a:extLst>
                  <a:ext uri="{FF2B5EF4-FFF2-40B4-BE49-F238E27FC236}">
                    <a16:creationId xmlns:a16="http://schemas.microsoft.com/office/drawing/2014/main" id="{9F013FFA-9366-5BC1-0B4A-679BC970EA02}"/>
                  </a:ext>
                </a:extLst>
              </p:cNvPr>
              <p:cNvSpPr/>
              <p:nvPr/>
            </p:nvSpPr>
            <p:spPr>
              <a:xfrm>
                <a:off x="3061139" y="6141216"/>
                <a:ext cx="20133" cy="81145"/>
              </a:xfrm>
              <a:custGeom>
                <a:avLst/>
                <a:gdLst>
                  <a:gd name="connsiteX0" fmla="*/ 11951 w 23902"/>
                  <a:gd name="connsiteY0" fmla="*/ 0 h 96333"/>
                  <a:gd name="connsiteX1" fmla="*/ 23903 w 23902"/>
                  <a:gd name="connsiteY1" fmla="*/ 11952 h 96333"/>
                  <a:gd name="connsiteX2" fmla="*/ 23903 w 23902"/>
                  <a:gd name="connsiteY2" fmla="*/ 84382 h 96333"/>
                  <a:gd name="connsiteX3" fmla="*/ 11951 w 23902"/>
                  <a:gd name="connsiteY3" fmla="*/ 96333 h 96333"/>
                  <a:gd name="connsiteX4" fmla="*/ 0 w 23902"/>
                  <a:gd name="connsiteY4" fmla="*/ 84382 h 96333"/>
                  <a:gd name="connsiteX5" fmla="*/ 0 w 23902"/>
                  <a:gd name="connsiteY5" fmla="*/ 11952 h 96333"/>
                  <a:gd name="connsiteX6" fmla="*/ 11951 w 23902"/>
                  <a:gd name="connsiteY6" fmla="*/ 0 h 96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902" h="96333">
                    <a:moveTo>
                      <a:pt x="11951" y="0"/>
                    </a:moveTo>
                    <a:cubicBezTo>
                      <a:pt x="18529" y="0"/>
                      <a:pt x="23903" y="5374"/>
                      <a:pt x="23903" y="11952"/>
                    </a:cubicBezTo>
                    <a:lnTo>
                      <a:pt x="23903" y="84382"/>
                    </a:lnTo>
                    <a:cubicBezTo>
                      <a:pt x="23903" y="90959"/>
                      <a:pt x="18529" y="96333"/>
                      <a:pt x="11951" y="96333"/>
                    </a:cubicBezTo>
                    <a:cubicBezTo>
                      <a:pt x="5374" y="96333"/>
                      <a:pt x="0" y="90959"/>
                      <a:pt x="0" y="84382"/>
                    </a:cubicBezTo>
                    <a:lnTo>
                      <a:pt x="0" y="11952"/>
                    </a:lnTo>
                    <a:cubicBezTo>
                      <a:pt x="0" y="5374"/>
                      <a:pt x="5374" y="0"/>
                      <a:pt x="11951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9" name="Freeform: Shape 1068">
                <a:extLst>
                  <a:ext uri="{FF2B5EF4-FFF2-40B4-BE49-F238E27FC236}">
                    <a16:creationId xmlns:a16="http://schemas.microsoft.com/office/drawing/2014/main" id="{5A5DF8B6-B390-2518-F565-C2B2DB851F4A}"/>
                  </a:ext>
                </a:extLst>
              </p:cNvPr>
              <p:cNvSpPr/>
              <p:nvPr/>
            </p:nvSpPr>
            <p:spPr>
              <a:xfrm>
                <a:off x="2835274" y="6141562"/>
                <a:ext cx="58172" cy="81414"/>
              </a:xfrm>
              <a:custGeom>
                <a:avLst/>
                <a:gdLst>
                  <a:gd name="connsiteX0" fmla="*/ 80 w 69061"/>
                  <a:gd name="connsiteY0" fmla="*/ 63527 h 96653"/>
                  <a:gd name="connsiteX1" fmla="*/ 35052 w 69061"/>
                  <a:gd name="connsiteY1" fmla="*/ 96654 h 96653"/>
                  <a:gd name="connsiteX2" fmla="*/ 69061 w 69061"/>
                  <a:gd name="connsiteY2" fmla="*/ 62644 h 96653"/>
                  <a:gd name="connsiteX3" fmla="*/ 69061 w 69061"/>
                  <a:gd name="connsiteY3" fmla="*/ 35052 h 96653"/>
                  <a:gd name="connsiteX4" fmla="*/ 35052 w 69061"/>
                  <a:gd name="connsiteY4" fmla="*/ 0 h 96653"/>
                  <a:gd name="connsiteX5" fmla="*/ 0 w 69061"/>
                  <a:gd name="connsiteY5" fmla="*/ 35052 h 96653"/>
                  <a:gd name="connsiteX6" fmla="*/ 80 w 69061"/>
                  <a:gd name="connsiteY6" fmla="*/ 63527 h 96653"/>
                  <a:gd name="connsiteX7" fmla="*/ 21256 w 69061"/>
                  <a:gd name="connsiteY7" fmla="*/ 35052 h 96653"/>
                  <a:gd name="connsiteX8" fmla="*/ 34170 w 69061"/>
                  <a:gd name="connsiteY8" fmla="*/ 21256 h 96653"/>
                  <a:gd name="connsiteX9" fmla="*/ 47805 w 69061"/>
                  <a:gd name="connsiteY9" fmla="*/ 35052 h 96653"/>
                  <a:gd name="connsiteX10" fmla="*/ 47805 w 69061"/>
                  <a:gd name="connsiteY10" fmla="*/ 62644 h 96653"/>
                  <a:gd name="connsiteX11" fmla="*/ 35052 w 69061"/>
                  <a:gd name="connsiteY11" fmla="*/ 75398 h 96653"/>
                  <a:gd name="connsiteX12" fmla="*/ 21256 w 69061"/>
                  <a:gd name="connsiteY12" fmla="*/ 62644 h 96653"/>
                  <a:gd name="connsiteX13" fmla="*/ 21256 w 69061"/>
                  <a:gd name="connsiteY13" fmla="*/ 35052 h 96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9061" h="96653">
                    <a:moveTo>
                      <a:pt x="80" y="63527"/>
                    </a:moveTo>
                    <a:cubicBezTo>
                      <a:pt x="1604" y="82055"/>
                      <a:pt x="17005" y="96654"/>
                      <a:pt x="35052" y="96654"/>
                    </a:cubicBezTo>
                    <a:cubicBezTo>
                      <a:pt x="53821" y="96654"/>
                      <a:pt x="69061" y="81414"/>
                      <a:pt x="69061" y="62644"/>
                    </a:cubicBezTo>
                    <a:lnTo>
                      <a:pt x="69061" y="35052"/>
                    </a:lnTo>
                    <a:cubicBezTo>
                      <a:pt x="69061" y="17005"/>
                      <a:pt x="54543" y="1604"/>
                      <a:pt x="35052" y="0"/>
                    </a:cubicBezTo>
                    <a:cubicBezTo>
                      <a:pt x="16042" y="0"/>
                      <a:pt x="0" y="16042"/>
                      <a:pt x="0" y="35052"/>
                    </a:cubicBezTo>
                    <a:lnTo>
                      <a:pt x="80" y="63527"/>
                    </a:lnTo>
                    <a:close/>
                    <a:moveTo>
                      <a:pt x="21256" y="35052"/>
                    </a:moveTo>
                    <a:cubicBezTo>
                      <a:pt x="21256" y="26951"/>
                      <a:pt x="28555" y="21256"/>
                      <a:pt x="34170" y="21256"/>
                    </a:cubicBezTo>
                    <a:cubicBezTo>
                      <a:pt x="41709" y="21897"/>
                      <a:pt x="47805" y="28074"/>
                      <a:pt x="47805" y="35052"/>
                    </a:cubicBezTo>
                    <a:lnTo>
                      <a:pt x="47805" y="62644"/>
                    </a:lnTo>
                    <a:cubicBezTo>
                      <a:pt x="47805" y="69542"/>
                      <a:pt x="41950" y="75398"/>
                      <a:pt x="35052" y="75398"/>
                    </a:cubicBezTo>
                    <a:cubicBezTo>
                      <a:pt x="28074" y="75398"/>
                      <a:pt x="21817" y="69302"/>
                      <a:pt x="21256" y="62644"/>
                    </a:cubicBezTo>
                    <a:lnTo>
                      <a:pt x="21256" y="35052"/>
                    </a:ln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0" name="Freeform: Shape 1069">
                <a:extLst>
                  <a:ext uri="{FF2B5EF4-FFF2-40B4-BE49-F238E27FC236}">
                    <a16:creationId xmlns:a16="http://schemas.microsoft.com/office/drawing/2014/main" id="{99C0512D-F402-D58C-83B9-62F633340549}"/>
                  </a:ext>
                </a:extLst>
              </p:cNvPr>
              <p:cNvSpPr/>
              <p:nvPr/>
            </p:nvSpPr>
            <p:spPr>
              <a:xfrm>
                <a:off x="2923240" y="6141216"/>
                <a:ext cx="20133" cy="81145"/>
              </a:xfrm>
              <a:custGeom>
                <a:avLst/>
                <a:gdLst>
                  <a:gd name="connsiteX0" fmla="*/ 11951 w 23902"/>
                  <a:gd name="connsiteY0" fmla="*/ 0 h 96333"/>
                  <a:gd name="connsiteX1" fmla="*/ 23903 w 23902"/>
                  <a:gd name="connsiteY1" fmla="*/ 11952 h 96333"/>
                  <a:gd name="connsiteX2" fmla="*/ 23903 w 23902"/>
                  <a:gd name="connsiteY2" fmla="*/ 84382 h 96333"/>
                  <a:gd name="connsiteX3" fmla="*/ 11951 w 23902"/>
                  <a:gd name="connsiteY3" fmla="*/ 96333 h 96333"/>
                  <a:gd name="connsiteX4" fmla="*/ 0 w 23902"/>
                  <a:gd name="connsiteY4" fmla="*/ 84382 h 96333"/>
                  <a:gd name="connsiteX5" fmla="*/ 0 w 23902"/>
                  <a:gd name="connsiteY5" fmla="*/ 11952 h 96333"/>
                  <a:gd name="connsiteX6" fmla="*/ 11951 w 23902"/>
                  <a:gd name="connsiteY6" fmla="*/ 0 h 96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902" h="96333">
                    <a:moveTo>
                      <a:pt x="11951" y="0"/>
                    </a:moveTo>
                    <a:cubicBezTo>
                      <a:pt x="18529" y="0"/>
                      <a:pt x="23903" y="5374"/>
                      <a:pt x="23903" y="11952"/>
                    </a:cubicBezTo>
                    <a:lnTo>
                      <a:pt x="23903" y="84382"/>
                    </a:lnTo>
                    <a:cubicBezTo>
                      <a:pt x="23903" y="90959"/>
                      <a:pt x="18529" y="96333"/>
                      <a:pt x="11951" y="96333"/>
                    </a:cubicBezTo>
                    <a:cubicBezTo>
                      <a:pt x="5374" y="96333"/>
                      <a:pt x="0" y="90959"/>
                      <a:pt x="0" y="84382"/>
                    </a:cubicBezTo>
                    <a:lnTo>
                      <a:pt x="0" y="11952"/>
                    </a:lnTo>
                    <a:cubicBezTo>
                      <a:pt x="0" y="5374"/>
                      <a:pt x="5374" y="0"/>
                      <a:pt x="11951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ECFDDE1-63F4-6F82-3BC7-32525D357609}"/>
              </a:ext>
            </a:extLst>
          </p:cNvPr>
          <p:cNvSpPr txBox="1"/>
          <p:nvPr/>
        </p:nvSpPr>
        <p:spPr>
          <a:xfrm>
            <a:off x="2908926" y="6330179"/>
            <a:ext cx="760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</a:rPr>
              <a:t>Figure 1 – Typical Legacy Business-Critical Application Architecture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80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AC5725-D111-A9E5-D228-EA0033364255}"/>
              </a:ext>
            </a:extLst>
          </p:cNvPr>
          <p:cNvSpPr txBox="1"/>
          <p:nvPr/>
        </p:nvSpPr>
        <p:spPr>
          <a:xfrm>
            <a:off x="2566194" y="6313876"/>
            <a:ext cx="742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</a:rPr>
              <a:t>Figure 2 – Azure VMware Solution Architectural Components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0E0F88-47A9-4010-D813-C8E230700C3F}"/>
              </a:ext>
            </a:extLst>
          </p:cNvPr>
          <p:cNvGrpSpPr/>
          <p:nvPr/>
        </p:nvGrpSpPr>
        <p:grpSpPr>
          <a:xfrm>
            <a:off x="2010805" y="485998"/>
            <a:ext cx="6887390" cy="5432888"/>
            <a:chOff x="2010805" y="485998"/>
            <a:chExt cx="6887390" cy="54328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D806F1-3248-12AA-0920-705AFAF25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10805" y="485998"/>
              <a:ext cx="6887390" cy="54328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110575-BA3E-9BB3-45D8-7E81D0395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104041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Subscription">
              <a:extLst>
                <a:ext uri="{FF2B5EF4-FFF2-40B4-BE49-F238E27FC236}">
                  <a16:creationId xmlns:a16="http://schemas.microsoft.com/office/drawing/2014/main" id="{7B78AE09-8674-FBBC-33A7-8D739365B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6960" y="1116894"/>
              <a:ext cx="412834" cy="412834"/>
            </a:xfrm>
            <a:prstGeom prst="rect">
              <a:avLst/>
            </a:prstGeom>
          </p:spPr>
        </p:pic>
        <p:pic>
          <p:nvPicPr>
            <p:cNvPr id="8" name="Graphic 7" descr="Azure Resource Group">
              <a:extLst>
                <a:ext uri="{FF2B5EF4-FFF2-40B4-BE49-F238E27FC236}">
                  <a16:creationId xmlns:a16="http://schemas.microsoft.com/office/drawing/2014/main" id="{14E5E46D-A176-DB9F-754D-C2048CE80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6406" y="2396286"/>
              <a:ext cx="412834" cy="41283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13B0F7-4692-3CE8-774A-1FCA367037C8}"/>
                </a:ext>
              </a:extLst>
            </p:cNvPr>
            <p:cNvSpPr txBox="1"/>
            <p:nvPr/>
          </p:nvSpPr>
          <p:spPr>
            <a:xfrm>
              <a:off x="2702130" y="1235131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C3ED5A-FDB5-F920-9A94-AA262C4AC423}"/>
                </a:ext>
              </a:extLst>
            </p:cNvPr>
            <p:cNvSpPr txBox="1"/>
            <p:nvPr/>
          </p:nvSpPr>
          <p:spPr>
            <a:xfrm>
              <a:off x="2701576" y="2518064"/>
              <a:ext cx="13994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Resource Group</a:t>
              </a:r>
            </a:p>
          </p:txBody>
        </p:sp>
        <p:pic>
          <p:nvPicPr>
            <p:cNvPr id="11" name="Picture 2" descr="Microsoft Azure - Wikipedia">
              <a:extLst>
                <a:ext uri="{FF2B5EF4-FFF2-40B4-BE49-F238E27FC236}">
                  <a16:creationId xmlns:a16="http://schemas.microsoft.com/office/drawing/2014/main" id="{70E4E945-A0CB-5A43-C9A1-7D1E90EB11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660" y="54322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9BA5AF-E7D6-644D-95DA-69F0F37222D9}"/>
                </a:ext>
              </a:extLst>
            </p:cNvPr>
            <p:cNvSpPr txBox="1"/>
            <p:nvPr/>
          </p:nvSpPr>
          <p:spPr>
            <a:xfrm>
              <a:off x="2607330" y="665005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E7F326-B16E-FE31-0062-B4340503F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2326012"/>
              <a:ext cx="2157436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A38953-EBE2-2B3E-45A5-C0DC3ED73ED3}"/>
                </a:ext>
              </a:extLst>
            </p:cNvPr>
            <p:cNvSpPr txBox="1"/>
            <p:nvPr/>
          </p:nvSpPr>
          <p:spPr>
            <a:xfrm>
              <a:off x="2697698" y="308608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E4C25E-1F25-DC1C-5377-1FED3EEE0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2987624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Graphic 15" descr="Azure VMware Solution Private Cloud">
              <a:extLst>
                <a:ext uri="{FF2B5EF4-FFF2-40B4-BE49-F238E27FC236}">
                  <a16:creationId xmlns:a16="http://schemas.microsoft.com/office/drawing/2014/main" id="{86FD1A50-77F4-F043-CB94-26644D2B8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12528" y="3043432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A865DB-32E1-97BF-0108-F9059FB6CF89}"/>
                </a:ext>
              </a:extLst>
            </p:cNvPr>
            <p:cNvSpPr txBox="1"/>
            <p:nvPr/>
          </p:nvSpPr>
          <p:spPr>
            <a:xfrm>
              <a:off x="4944012" y="374607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Resource Cluster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9C24A6-A817-D08C-E883-1AB739822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2542" y="3631826"/>
              <a:ext cx="2157436" cy="15692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2C77B9-DBB9-F8D6-6FA6-B0569917D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53CF92-9DD2-71A3-C66F-194849C9C5B7}"/>
                </a:ext>
              </a:extLst>
            </p:cNvPr>
            <p:cNvSpPr txBox="1"/>
            <p:nvPr/>
          </p:nvSpPr>
          <p:spPr>
            <a:xfrm>
              <a:off x="2701576" y="1880361"/>
              <a:ext cx="83676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91CC039-EE32-E2C1-058F-107BCF786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761AFC-93FC-D8CC-AE4E-92E294B6B917}"/>
                </a:ext>
              </a:extLst>
            </p:cNvPr>
            <p:cNvSpPr txBox="1"/>
            <p:nvPr/>
          </p:nvSpPr>
          <p:spPr>
            <a:xfrm>
              <a:off x="7185895" y="1880361"/>
              <a:ext cx="117019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Virtual WAN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3C592B3-C3DA-3483-B150-BF41665AE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666C61-09FA-4794-709F-55C71CFB9F75}"/>
                </a:ext>
              </a:extLst>
            </p:cNvPr>
            <p:cNvSpPr txBox="1"/>
            <p:nvPr/>
          </p:nvSpPr>
          <p:spPr>
            <a:xfrm>
              <a:off x="4949040" y="1880361"/>
              <a:ext cx="137537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5E8E4A9-4211-91B5-2112-642AE9CA8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06B655-E943-B3DF-79BD-1D5BF8A2730E}"/>
                </a:ext>
              </a:extLst>
            </p:cNvPr>
            <p:cNvSpPr txBox="1"/>
            <p:nvPr/>
          </p:nvSpPr>
          <p:spPr>
            <a:xfrm>
              <a:off x="7185895" y="2446763"/>
              <a:ext cx="13753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98C8DB1B-0B80-1188-7183-AF84D90AB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57330" y="1757413"/>
              <a:ext cx="411950" cy="411950"/>
            </a:xfrm>
            <a:prstGeom prst="rect">
              <a:avLst/>
            </a:prstGeom>
          </p:spPr>
        </p:pic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22E92D65-1EB3-6B19-94CB-1F26024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87645" y="2404107"/>
              <a:ext cx="411950" cy="41195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9F11E6-C670-004D-0399-436663E3EC08}"/>
                </a:ext>
              </a:extLst>
            </p:cNvPr>
            <p:cNvSpPr txBox="1"/>
            <p:nvPr/>
          </p:nvSpPr>
          <p:spPr>
            <a:xfrm>
              <a:off x="3314489" y="389613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9A65F3A-2DCF-6DB9-63F4-DFCA4B63F2C1}"/>
                </a:ext>
              </a:extLst>
            </p:cNvPr>
            <p:cNvSpPr txBox="1"/>
            <p:nvPr/>
          </p:nvSpPr>
          <p:spPr>
            <a:xfrm>
              <a:off x="2221240" y="3900821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109ED55-6E4A-5856-CB49-9AD8AAC3F3DA}"/>
                </a:ext>
              </a:extLst>
            </p:cNvPr>
            <p:cNvSpPr txBox="1"/>
            <p:nvPr/>
          </p:nvSpPr>
          <p:spPr>
            <a:xfrm>
              <a:off x="5483111" y="47467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8C19F08F-06CA-E235-A1D5-806B3865AD8F}"/>
                </a:ext>
              </a:extLst>
            </p:cNvPr>
            <p:cNvGrpSpPr/>
            <p:nvPr/>
          </p:nvGrpSpPr>
          <p:grpSpPr>
            <a:xfrm>
              <a:off x="2318884" y="1829040"/>
              <a:ext cx="193915" cy="263085"/>
              <a:chOff x="798318" y="5778597"/>
              <a:chExt cx="268482" cy="386300"/>
            </a:xfrm>
          </p:grpSpPr>
          <p:sp>
            <p:nvSpPr>
              <p:cNvPr id="78" name="Freeform 113">
                <a:extLst>
                  <a:ext uri="{FF2B5EF4-FFF2-40B4-BE49-F238E27FC236}">
                    <a16:creationId xmlns:a16="http://schemas.microsoft.com/office/drawing/2014/main" id="{9F69479A-424F-4093-7663-998C3C5F8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AF2C469-0A82-3821-5AC6-F577816C8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13F10A-B338-25B6-E794-DE64F39277E1}"/>
                </a:ext>
              </a:extLst>
            </p:cNvPr>
            <p:cNvSpPr txBox="1"/>
            <p:nvPr/>
          </p:nvSpPr>
          <p:spPr>
            <a:xfrm>
              <a:off x="4444758" y="47428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4" name="Server" descr="Server">
              <a:extLst>
                <a:ext uri="{FF2B5EF4-FFF2-40B4-BE49-F238E27FC236}">
                  <a16:creationId xmlns:a16="http://schemas.microsoft.com/office/drawing/2014/main" id="{ED9AB854-56DF-5BC3-F7ED-660B1ED61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73099" y="4238683"/>
              <a:ext cx="457550" cy="45755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CD2B787-3F87-E238-2DEF-281C51425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DFA0DBB-529F-B237-B07B-FA8E593A3028}"/>
                </a:ext>
              </a:extLst>
            </p:cNvPr>
            <p:cNvSpPr txBox="1"/>
            <p:nvPr/>
          </p:nvSpPr>
          <p:spPr>
            <a:xfrm>
              <a:off x="4949040" y="2530748"/>
              <a:ext cx="11958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 Server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0F128A5-146E-E8C5-A695-2384F6567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48452" y="2415760"/>
              <a:ext cx="423155" cy="412834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46D3D58-8E29-7D34-1B9A-2B94A88A6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4" y="29920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516B1A5-8275-1D12-F2F3-D5A1C56B589F}"/>
                </a:ext>
              </a:extLst>
            </p:cNvPr>
            <p:cNvSpPr txBox="1"/>
            <p:nvPr/>
          </p:nvSpPr>
          <p:spPr>
            <a:xfrm>
              <a:off x="4941434" y="318680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5A81FBA-401B-BF7F-6081-0F3C02FA7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2994871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ED7399-7B17-B2C0-D943-61453DD646EF}"/>
                </a:ext>
              </a:extLst>
            </p:cNvPr>
            <p:cNvSpPr txBox="1"/>
            <p:nvPr/>
          </p:nvSpPr>
          <p:spPr>
            <a:xfrm>
              <a:off x="7185894" y="318958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D775868-CE8E-6646-BD8B-776BFA69DB47}"/>
                </a:ext>
              </a:extLst>
            </p:cNvPr>
            <p:cNvSpPr txBox="1"/>
            <p:nvPr/>
          </p:nvSpPr>
          <p:spPr>
            <a:xfrm>
              <a:off x="3246931" y="47505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951B91-68B1-5192-75F5-C80837D20140}"/>
                </a:ext>
              </a:extLst>
            </p:cNvPr>
            <p:cNvSpPr txBox="1"/>
            <p:nvPr/>
          </p:nvSpPr>
          <p:spPr>
            <a:xfrm>
              <a:off x="2208578" y="47467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AB84CD20-2D9F-5D9B-7368-D8BAE594B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36919" y="4242521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1D62179-10E7-F3F8-C5C5-C20F9EEFE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0476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A5757A7-C02C-6465-C3A4-F39B4B55675C}"/>
                </a:ext>
              </a:extLst>
            </p:cNvPr>
            <p:cNvSpPr txBox="1"/>
            <p:nvPr/>
          </p:nvSpPr>
          <p:spPr>
            <a:xfrm>
              <a:off x="4949040" y="124240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7" name="グラフィックス 37" descr="Azure ExpressRoute">
              <a:extLst>
                <a:ext uri="{FF2B5EF4-FFF2-40B4-BE49-F238E27FC236}">
                  <a16:creationId xmlns:a16="http://schemas.microsoft.com/office/drawing/2014/main" id="{C246D380-BA87-B5B7-E1F0-07233FB9D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57330" y="1118398"/>
              <a:ext cx="411950" cy="41195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148988D-3BEC-1919-7214-6CB2FE6E9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07922" y="1757413"/>
              <a:ext cx="448567" cy="41195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EAA0C9-8FD7-FE27-4A77-256E43578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363011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32B537D-F52A-F982-0FDF-1827BE53873C}"/>
                </a:ext>
              </a:extLst>
            </p:cNvPr>
            <p:cNvSpPr txBox="1"/>
            <p:nvPr/>
          </p:nvSpPr>
          <p:spPr>
            <a:xfrm>
              <a:off x="7649175" y="3822498"/>
              <a:ext cx="55784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DR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B795E5C-A9D2-E40D-027B-14A7D6FA9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427183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BB84EC0-565E-649F-7360-AA9243B39D0C}"/>
                </a:ext>
              </a:extLst>
            </p:cNvPr>
            <p:cNvSpPr txBox="1"/>
            <p:nvPr/>
          </p:nvSpPr>
          <p:spPr>
            <a:xfrm>
              <a:off x="7948925" y="4378515"/>
              <a:ext cx="61234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JetStream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DR</a:t>
              </a:r>
            </a:p>
          </p:txBody>
        </p:sp>
        <p:pic>
          <p:nvPicPr>
            <p:cNvPr id="53" name="Picture 2" descr="Cloud Business Continuity &amp; Disaster Recovery (BCDR) for VMware">
              <a:extLst>
                <a:ext uri="{FF2B5EF4-FFF2-40B4-BE49-F238E27FC236}">
                  <a16:creationId xmlns:a16="http://schemas.microsoft.com/office/drawing/2014/main" id="{AE060603-9CA2-A839-08D8-F9DE7C0D69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110" y="4406582"/>
              <a:ext cx="1144834" cy="25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Zerto - Cloud Data Management and Protection">
              <a:extLst>
                <a:ext uri="{FF2B5EF4-FFF2-40B4-BE49-F238E27FC236}">
                  <a16:creationId xmlns:a16="http://schemas.microsoft.com/office/drawing/2014/main" id="{B1B6FA07-27CC-AD3E-B5B6-79F1932462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054" y="3664036"/>
              <a:ext cx="972400" cy="4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F228424-0616-67B9-E13A-50BEEEA64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105142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D739B74-D7AC-005C-96E3-6329025502E7}"/>
                </a:ext>
              </a:extLst>
            </p:cNvPr>
            <p:cNvSpPr txBox="1"/>
            <p:nvPr/>
          </p:nvSpPr>
          <p:spPr>
            <a:xfrm>
              <a:off x="7190758" y="1152435"/>
              <a:ext cx="12663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57" name="Graphic 56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0F6147F2-8F17-A143-2759-160CBF286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75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707920" y="1096569"/>
              <a:ext cx="448567" cy="448567"/>
            </a:xfrm>
            <a:prstGeom prst="rect">
              <a:avLst/>
            </a:prstGeom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D0C1283-FFCA-12CB-0F68-964F7DDC9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5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0698FB3-6377-1FB8-1D21-403927D285FF}"/>
                </a:ext>
              </a:extLst>
            </p:cNvPr>
            <p:cNvSpPr txBox="1"/>
            <p:nvPr/>
          </p:nvSpPr>
          <p:spPr>
            <a:xfrm>
              <a:off x="2696085" y="5447597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60" name="Picture 2" descr="Image result for azure netapp filer icon">
              <a:extLst>
                <a:ext uri="{FF2B5EF4-FFF2-40B4-BE49-F238E27FC236}">
                  <a16:creationId xmlns:a16="http://schemas.microsoft.com/office/drawing/2014/main" id="{1B32A286-C8E5-9893-58C5-B2663270CE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600" y="5333669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53509DE-B732-CA95-1BAF-0942BE765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0388F56-E67B-7531-EC44-382960CA5DC2}"/>
                </a:ext>
              </a:extLst>
            </p:cNvPr>
            <p:cNvSpPr txBox="1"/>
            <p:nvPr/>
          </p:nvSpPr>
          <p:spPr>
            <a:xfrm>
              <a:off x="7180404" y="5447597"/>
              <a:ext cx="14282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Pure Cloud Block Store</a:t>
              </a:r>
            </a:p>
          </p:txBody>
        </p:sp>
        <p:pic>
          <p:nvPicPr>
            <p:cNvPr id="63" name="Picture 2" descr="Pure Storage | ETR+">
              <a:extLst>
                <a:ext uri="{FF2B5EF4-FFF2-40B4-BE49-F238E27FC236}">
                  <a16:creationId xmlns:a16="http://schemas.microsoft.com/office/drawing/2014/main" id="{8CF25F26-F644-2C21-C5D2-CC7646EBD6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760" y="5342522"/>
              <a:ext cx="405026" cy="4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7E93566-721B-721D-B4A7-251ACAAB9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3" y="5295028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11F8EE4-FAC1-2526-D631-A995E19485FB}"/>
                </a:ext>
              </a:extLst>
            </p:cNvPr>
            <p:cNvSpPr txBox="1"/>
            <p:nvPr/>
          </p:nvSpPr>
          <p:spPr>
            <a:xfrm>
              <a:off x="4935943" y="5453283"/>
              <a:ext cx="10932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Elastic SAN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955E2D8-FA26-C7F7-DB24-45F32D8F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459705" y="5345167"/>
              <a:ext cx="408540" cy="400476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C61189E-13D2-0F3C-3396-C4C58A9D6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483176" y="3464479"/>
              <a:ext cx="412833" cy="39658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4BB36D2-D252-B2E4-CA77-E8343B826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473881" y="3465454"/>
              <a:ext cx="412833" cy="398917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7AE88F5-C894-7242-4E46-8D30EDF77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483174" y="4238683"/>
              <a:ext cx="412833" cy="432626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83803F4-0D9E-B1B1-0C3A-7739D4735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724733" y="4238683"/>
              <a:ext cx="412833" cy="432626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239A12D-A8D9-3D9C-A83A-B1AFEB25F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86054" y="3061090"/>
              <a:ext cx="409682" cy="399985"/>
            </a:xfrm>
            <a:prstGeom prst="rect">
              <a:avLst/>
            </a:prstGeom>
          </p:spPr>
        </p:pic>
        <p:pic>
          <p:nvPicPr>
            <p:cNvPr id="76" name="Picture 4">
              <a:extLst>
                <a:ext uri="{FF2B5EF4-FFF2-40B4-BE49-F238E27FC236}">
                  <a16:creationId xmlns:a16="http://schemas.microsoft.com/office/drawing/2014/main" id="{84576DF1-145A-FEC4-8CF3-D35A201F5F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067" y="3040543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34E68662-57E8-E7A8-22C6-CC56AC9C6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461362" y="3724544"/>
              <a:ext cx="406883" cy="38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92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1993119-3B70-C657-9138-10BC5CB55195}"/>
              </a:ext>
            </a:extLst>
          </p:cNvPr>
          <p:cNvGrpSpPr/>
          <p:nvPr/>
        </p:nvGrpSpPr>
        <p:grpSpPr>
          <a:xfrm>
            <a:off x="3179708" y="1398992"/>
            <a:ext cx="4816655" cy="3784658"/>
            <a:chOff x="3179708" y="1398992"/>
            <a:chExt cx="4816655" cy="37846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26E22F-9A21-1BD2-F041-1E53CCA7CC05}"/>
                </a:ext>
              </a:extLst>
            </p:cNvPr>
            <p:cNvSpPr txBox="1"/>
            <p:nvPr/>
          </p:nvSpPr>
          <p:spPr>
            <a:xfrm>
              <a:off x="4434260" y="3720457"/>
              <a:ext cx="833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Diagnostic</a:t>
              </a:r>
            </a:p>
            <a:p>
              <a:pPr algn="ctr"/>
              <a:r>
                <a:rPr lang="en-US" sz="1200" dirty="0"/>
                <a:t>Setting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88004C1-1C98-FDCB-6FE1-59A24FC5EB9D}"/>
                </a:ext>
              </a:extLst>
            </p:cNvPr>
            <p:cNvSpPr/>
            <p:nvPr/>
          </p:nvSpPr>
          <p:spPr>
            <a:xfrm>
              <a:off x="3737568" y="2609322"/>
              <a:ext cx="2358432" cy="1639355"/>
            </a:xfrm>
            <a:prstGeom prst="rect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DDF4ECE0-8BB9-B168-8D68-7AB63214B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70835" y="3962928"/>
              <a:ext cx="523947" cy="52394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0D31DB-092B-71CA-4F3E-21844322F64F}"/>
                </a:ext>
              </a:extLst>
            </p:cNvPr>
            <p:cNvSpPr txBox="1"/>
            <p:nvPr/>
          </p:nvSpPr>
          <p:spPr>
            <a:xfrm>
              <a:off x="3179708" y="4415258"/>
              <a:ext cx="11062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Azure VMware</a:t>
              </a:r>
            </a:p>
            <a:p>
              <a:pPr algn="ctr"/>
              <a:r>
                <a:rPr lang="en-US" sz="1200" dirty="0"/>
                <a:t>Solution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8B2A59-704F-EE68-AFA8-AF779525B3BC}"/>
                </a:ext>
              </a:extLst>
            </p:cNvPr>
            <p:cNvSpPr txBox="1"/>
            <p:nvPr/>
          </p:nvSpPr>
          <p:spPr>
            <a:xfrm>
              <a:off x="6780646" y="3581957"/>
              <a:ext cx="12157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Azure Event Hub</a:t>
              </a:r>
            </a:p>
          </p:txBody>
        </p:sp>
        <p:pic>
          <p:nvPicPr>
            <p:cNvPr id="11" name="Event Hubs" descr="Event Hubs">
              <a:extLst>
                <a:ext uri="{FF2B5EF4-FFF2-40B4-BE49-F238E27FC236}">
                  <a16:creationId xmlns:a16="http://schemas.microsoft.com/office/drawing/2014/main" id="{6517A6A3-4AD4-515D-5A40-73FFF752A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1202" y="3028717"/>
              <a:ext cx="494607" cy="52082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10DE490-FC5E-B23D-5D45-D788C7560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1694" y="2857796"/>
              <a:ext cx="718884" cy="862661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539CD32-04BE-2CD7-9103-94972658A88D}"/>
                </a:ext>
              </a:extLst>
            </p:cNvPr>
            <p:cNvCxnSpPr>
              <a:cxnSpLocks/>
              <a:stCxn id="13" idx="3"/>
              <a:endCxn id="11" idx="1"/>
            </p:cNvCxnSpPr>
            <p:nvPr/>
          </p:nvCxnSpPr>
          <p:spPr>
            <a:xfrm>
              <a:off x="5210578" y="3289127"/>
              <a:ext cx="1930624" cy="0"/>
            </a:xfrm>
            <a:prstGeom prst="straightConnector1">
              <a:avLst/>
            </a:prstGeom>
            <a:ln w="317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F7E930-07B4-F20B-E14C-F8DDD106D429}"/>
                </a:ext>
              </a:extLst>
            </p:cNvPr>
            <p:cNvSpPr txBox="1"/>
            <p:nvPr/>
          </p:nvSpPr>
          <p:spPr>
            <a:xfrm>
              <a:off x="4227622" y="2681118"/>
              <a:ext cx="1378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Stream JSON.string</a:t>
              </a:r>
            </a:p>
          </p:txBody>
        </p:sp>
        <p:pic>
          <p:nvPicPr>
            <p:cNvPr id="23" name="Picture 6" descr="Json file - Free interface icons">
              <a:extLst>
                <a:ext uri="{FF2B5EF4-FFF2-40B4-BE49-F238E27FC236}">
                  <a16:creationId xmlns:a16="http://schemas.microsoft.com/office/drawing/2014/main" id="{14566EBC-FCB7-0F0E-FCC1-3946D6BBBF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2934" y="2819618"/>
              <a:ext cx="384235" cy="384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9F0E35-664F-B878-74C2-6C3AB23AA0CD}"/>
                </a:ext>
              </a:extLst>
            </p:cNvPr>
            <p:cNvSpPr txBox="1"/>
            <p:nvPr/>
          </p:nvSpPr>
          <p:spPr>
            <a:xfrm>
              <a:off x="6142439" y="2526789"/>
              <a:ext cx="8962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JSON.string</a:t>
              </a:r>
            </a:p>
          </p:txBody>
        </p:sp>
        <p:pic>
          <p:nvPicPr>
            <p:cNvPr id="30" name="Picture 6" descr="Azure Log Analytics Workspace Setup - Ciraltos">
              <a:extLst>
                <a:ext uri="{FF2B5EF4-FFF2-40B4-BE49-F238E27FC236}">
                  <a16:creationId xmlns:a16="http://schemas.microsoft.com/office/drawing/2014/main" id="{C93F2425-73DB-8E52-E144-16B806EBF1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7579" y="1509725"/>
              <a:ext cx="981850" cy="516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95D3F4-6ED7-576D-5367-161A637B3BD8}"/>
                </a:ext>
              </a:extLst>
            </p:cNvPr>
            <p:cNvSpPr txBox="1"/>
            <p:nvPr/>
          </p:nvSpPr>
          <p:spPr>
            <a:xfrm>
              <a:off x="6962284" y="2167208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0A331BC-A67D-ACDF-5567-F0E4E0B50E8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5210578" y="1948903"/>
              <a:ext cx="1828132" cy="1340224"/>
            </a:xfrm>
            <a:prstGeom prst="straightConnector1">
              <a:avLst/>
            </a:prstGeom>
            <a:ln w="317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6" descr="Json file - Free interface icons">
              <a:extLst>
                <a:ext uri="{FF2B5EF4-FFF2-40B4-BE49-F238E27FC236}">
                  <a16:creationId xmlns:a16="http://schemas.microsoft.com/office/drawing/2014/main" id="{972E1746-AC6F-BB29-F8CD-D1EABCFD3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2934" y="1691821"/>
              <a:ext cx="384235" cy="384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31BED0-79BD-9F90-1A02-14752088DE28}"/>
                </a:ext>
              </a:extLst>
            </p:cNvPr>
            <p:cNvSpPr txBox="1"/>
            <p:nvPr/>
          </p:nvSpPr>
          <p:spPr>
            <a:xfrm>
              <a:off x="6142439" y="1398992"/>
              <a:ext cx="8962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JSON.string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80AD4D8-C0AA-BB96-2AB3-F5E3F88BA551}"/>
                </a:ext>
              </a:extLst>
            </p:cNvPr>
            <p:cNvSpPr txBox="1"/>
            <p:nvPr/>
          </p:nvSpPr>
          <p:spPr>
            <a:xfrm>
              <a:off x="6962284" y="4845096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Blob Storage</a:t>
              </a:r>
            </a:p>
          </p:txBody>
        </p:sp>
        <p:pic>
          <p:nvPicPr>
            <p:cNvPr id="3074" name="Picture 2" descr="Storage - Blob | Microsoft Azure Mono">
              <a:extLst>
                <a:ext uri="{FF2B5EF4-FFF2-40B4-BE49-F238E27FC236}">
                  <a16:creationId xmlns:a16="http://schemas.microsoft.com/office/drawing/2014/main" id="{EA7E1F21-C3B6-FB23-E3FF-544959A982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624" y="4247701"/>
              <a:ext cx="603759" cy="537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16ABCFF-9A47-76DF-E7CD-BC216CCC4ADE}"/>
                </a:ext>
              </a:extLst>
            </p:cNvPr>
            <p:cNvCxnSpPr>
              <a:cxnSpLocks/>
              <a:stCxn id="13" idx="3"/>
              <a:endCxn id="3074" idx="1"/>
            </p:cNvCxnSpPr>
            <p:nvPr/>
          </p:nvCxnSpPr>
          <p:spPr>
            <a:xfrm>
              <a:off x="5210578" y="3289127"/>
              <a:ext cx="1876046" cy="1227475"/>
            </a:xfrm>
            <a:prstGeom prst="straightConnector1">
              <a:avLst/>
            </a:prstGeom>
            <a:ln w="317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6" descr="Json file - Free interface icons">
              <a:extLst>
                <a:ext uri="{FF2B5EF4-FFF2-40B4-BE49-F238E27FC236}">
                  <a16:creationId xmlns:a16="http://schemas.microsoft.com/office/drawing/2014/main" id="{08938B48-EAE5-1387-F07F-50922CAC76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2934" y="4780429"/>
              <a:ext cx="384235" cy="384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9DF05FF-DB3C-43B6-7504-B84A3D6F3CA6}"/>
                </a:ext>
              </a:extLst>
            </p:cNvPr>
            <p:cNvSpPr txBox="1"/>
            <p:nvPr/>
          </p:nvSpPr>
          <p:spPr>
            <a:xfrm>
              <a:off x="6142439" y="4487600"/>
              <a:ext cx="8962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JSON.string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A03D7D3-F189-7DB0-57E2-86DE28EB5070}"/>
              </a:ext>
            </a:extLst>
          </p:cNvPr>
          <p:cNvSpPr txBox="1"/>
          <p:nvPr/>
        </p:nvSpPr>
        <p:spPr>
          <a:xfrm>
            <a:off x="3127890" y="6169790"/>
            <a:ext cx="6096000" cy="37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4 – Azure VMware Solution Logging Options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04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75658A4-F51E-83FA-1FD0-80E2F5C014C6}"/>
              </a:ext>
            </a:extLst>
          </p:cNvPr>
          <p:cNvSpPr txBox="1"/>
          <p:nvPr/>
        </p:nvSpPr>
        <p:spPr>
          <a:xfrm>
            <a:off x="2222805" y="6190821"/>
            <a:ext cx="8009450" cy="37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5 – Customer Managed Keys with Azure VMware Solution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0EAE43-8051-AE29-12BE-19CDCF682A0C}"/>
              </a:ext>
            </a:extLst>
          </p:cNvPr>
          <p:cNvGrpSpPr/>
          <p:nvPr/>
        </p:nvGrpSpPr>
        <p:grpSpPr>
          <a:xfrm>
            <a:off x="2104349" y="294128"/>
            <a:ext cx="7698658" cy="4065222"/>
            <a:chOff x="2104349" y="294128"/>
            <a:chExt cx="7698658" cy="406522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E3CAA2C-9035-E717-201E-3F852D439CA6}"/>
                </a:ext>
              </a:extLst>
            </p:cNvPr>
            <p:cNvSpPr txBox="1"/>
            <p:nvPr/>
          </p:nvSpPr>
          <p:spPr>
            <a:xfrm>
              <a:off x="2795780" y="100290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4411DC-3385-737D-864B-BA24DDFB2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24309" y="888657"/>
              <a:ext cx="7454812" cy="1719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BE674821-B9C9-C263-A433-0A92296A9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10610" y="960248"/>
              <a:ext cx="412833" cy="412833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9C5D359-1A90-8898-A25D-AE750BDC6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04349" y="294128"/>
              <a:ext cx="7698658" cy="406522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" name="Picture 2" descr="Microsoft Azure - Wikipedia">
              <a:extLst>
                <a:ext uri="{FF2B5EF4-FFF2-40B4-BE49-F238E27FC236}">
                  <a16:creationId xmlns:a16="http://schemas.microsoft.com/office/drawing/2014/main" id="{0FCB4047-AB28-C035-9AC7-A3DA528E1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346" y="3817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224915C-A3F2-BF92-F2A6-BA7AA7EF3947}"/>
                </a:ext>
              </a:extLst>
            </p:cNvPr>
            <p:cNvSpPr txBox="1"/>
            <p:nvPr/>
          </p:nvSpPr>
          <p:spPr>
            <a:xfrm>
              <a:off x="2705016" y="5035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2050" name="Picture 2" descr="Pricing - Key Vault | Microsoft Azure">
              <a:extLst>
                <a:ext uri="{FF2B5EF4-FFF2-40B4-BE49-F238E27FC236}">
                  <a16:creationId xmlns:a16="http://schemas.microsoft.com/office/drawing/2014/main" id="{7F030DE2-38A2-6274-7C2E-8EDA5C24DB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46" y="3429000"/>
              <a:ext cx="936890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290C0EFD-AED1-6F9B-F819-9A9155DBD6AE}"/>
                </a:ext>
              </a:extLst>
            </p:cNvPr>
            <p:cNvSpPr txBox="1"/>
            <p:nvPr/>
          </p:nvSpPr>
          <p:spPr>
            <a:xfrm>
              <a:off x="3452642" y="3992948"/>
              <a:ext cx="90409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Key Vault</a:t>
              </a:r>
            </a:p>
          </p:txBody>
        </p:sp>
        <p:cxnSp>
          <p:nvCxnSpPr>
            <p:cNvPr id="2049" name="Connector: Elbow 61">
              <a:extLst>
                <a:ext uri="{FF2B5EF4-FFF2-40B4-BE49-F238E27FC236}">
                  <a16:creationId xmlns:a16="http://schemas.microsoft.com/office/drawing/2014/main" id="{23990788-7C7E-84CB-7F20-1682DB92569B}"/>
                </a:ext>
              </a:extLst>
            </p:cNvPr>
            <p:cNvCxnSpPr>
              <a:cxnSpLocks/>
              <a:endCxn id="2050" idx="0"/>
            </p:cNvCxnSpPr>
            <p:nvPr/>
          </p:nvCxnSpPr>
          <p:spPr>
            <a:xfrm flipH="1">
              <a:off x="3888291" y="2383718"/>
              <a:ext cx="6230" cy="104528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62863F66-747D-7A68-550F-E2CBB0FD58B6}"/>
                </a:ext>
              </a:extLst>
            </p:cNvPr>
            <p:cNvSpPr txBox="1"/>
            <p:nvPr/>
          </p:nvSpPr>
          <p:spPr>
            <a:xfrm>
              <a:off x="2723443" y="2989590"/>
              <a:ext cx="10868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Get/Wrap/Unwrap</a:t>
              </a:r>
            </a:p>
          </p:txBody>
        </p:sp>
        <p:pic>
          <p:nvPicPr>
            <p:cNvPr id="2054" name="Picture 4" descr="Microsoft Entra ID Integration | Mural">
              <a:extLst>
                <a:ext uri="{FF2B5EF4-FFF2-40B4-BE49-F238E27FC236}">
                  <a16:creationId xmlns:a16="http://schemas.microsoft.com/office/drawing/2014/main" id="{1F3C01C5-D1C5-E555-C38E-0902251510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5978" y="3428999"/>
              <a:ext cx="492623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68F2C2CC-76B1-ECB8-987D-4294B647453D}"/>
                </a:ext>
              </a:extLst>
            </p:cNvPr>
            <p:cNvSpPr txBox="1"/>
            <p:nvPr/>
          </p:nvSpPr>
          <p:spPr>
            <a:xfrm>
              <a:off x="7379710" y="3992948"/>
              <a:ext cx="10451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Microsoft Entra ID</a:t>
              </a:r>
            </a:p>
          </p:txBody>
        </p:sp>
        <p:cxnSp>
          <p:nvCxnSpPr>
            <p:cNvPr id="2056" name="Connector: Elbow 61">
              <a:extLst>
                <a:ext uri="{FF2B5EF4-FFF2-40B4-BE49-F238E27FC236}">
                  <a16:creationId xmlns:a16="http://schemas.microsoft.com/office/drawing/2014/main" id="{AF04F423-64EB-212B-4BC7-9E13A0F30DAD}"/>
                </a:ext>
              </a:extLst>
            </p:cNvPr>
            <p:cNvCxnSpPr>
              <a:cxnSpLocks/>
              <a:endCxn id="2054" idx="0"/>
            </p:cNvCxnSpPr>
            <p:nvPr/>
          </p:nvCxnSpPr>
          <p:spPr>
            <a:xfrm flipH="1">
              <a:off x="7902290" y="2622074"/>
              <a:ext cx="5448" cy="80692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92CFC070-660A-C369-A1E7-40E99E0508FC}"/>
                </a:ext>
              </a:extLst>
            </p:cNvPr>
            <p:cNvSpPr txBox="1"/>
            <p:nvPr/>
          </p:nvSpPr>
          <p:spPr>
            <a:xfrm>
              <a:off x="6666585" y="2986049"/>
              <a:ext cx="85119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Authentication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D7467D-409D-1D3F-FCB1-DB533B300B0D}"/>
                </a:ext>
              </a:extLst>
            </p:cNvPr>
            <p:cNvSpPr txBox="1"/>
            <p:nvPr/>
          </p:nvSpPr>
          <p:spPr>
            <a:xfrm>
              <a:off x="4446077" y="1959911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EC525-834E-5259-B864-F28558B39F8D}"/>
                </a:ext>
              </a:extLst>
            </p:cNvPr>
            <p:cNvSpPr txBox="1"/>
            <p:nvPr/>
          </p:nvSpPr>
          <p:spPr>
            <a:xfrm>
              <a:off x="3515028" y="1963749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FAD1E6-4443-8F50-FE02-DA607760E7F9}"/>
                </a:ext>
              </a:extLst>
            </p:cNvPr>
            <p:cNvSpPr txBox="1"/>
            <p:nvPr/>
          </p:nvSpPr>
          <p:spPr>
            <a:xfrm>
              <a:off x="2476675" y="195991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A7BE9EC2-263B-7B72-404E-18ED86D41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05016" y="1455705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3F2B5E-725E-6880-6F2A-3A83E2308050}"/>
                </a:ext>
              </a:extLst>
            </p:cNvPr>
            <p:cNvSpPr txBox="1"/>
            <p:nvPr/>
          </p:nvSpPr>
          <p:spPr>
            <a:xfrm>
              <a:off x="6543502" y="1963749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75C752-97E4-9F12-F6CC-1B0C3AA48A0C}"/>
                </a:ext>
              </a:extLst>
            </p:cNvPr>
            <p:cNvSpPr txBox="1"/>
            <p:nvPr/>
          </p:nvSpPr>
          <p:spPr>
            <a:xfrm>
              <a:off x="7560927" y="195749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6BA5E2-F43E-E6D8-16C1-D3D3B6071FF4}"/>
                </a:ext>
              </a:extLst>
            </p:cNvPr>
            <p:cNvSpPr txBox="1"/>
            <p:nvPr/>
          </p:nvSpPr>
          <p:spPr>
            <a:xfrm>
              <a:off x="8496584" y="195749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C8D2FC-8B59-97D8-3637-38B691C82DDD}"/>
                </a:ext>
              </a:extLst>
            </p:cNvPr>
            <p:cNvSpPr txBox="1"/>
            <p:nvPr/>
          </p:nvSpPr>
          <p:spPr>
            <a:xfrm>
              <a:off x="5472674" y="1967819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581B68E-5CCF-76B7-470F-2DC19071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41361" y="1516675"/>
              <a:ext cx="412833" cy="39658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969AD19-1EEE-BB38-4231-A1872E87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15290" y="1495282"/>
              <a:ext cx="409682" cy="399985"/>
            </a:xfrm>
            <a:prstGeom prst="rect">
              <a:avLst/>
            </a:prstGeom>
          </p:spPr>
        </p:pic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363A4F31-77F1-22F4-35CC-7D27C42CC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4879" y="1489547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88DF2FA-4DCC-50AB-FED1-BDB7E5875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97683" y="1516675"/>
              <a:ext cx="412833" cy="39891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8F3635E-45CB-8D1F-2367-D9AB169D9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57769" y="1492132"/>
              <a:ext cx="412833" cy="432626"/>
            </a:xfrm>
            <a:prstGeom prst="rect">
              <a:avLst/>
            </a:prstGeom>
          </p:spPr>
        </p:pic>
        <p:pic>
          <p:nvPicPr>
            <p:cNvPr id="34" name="Picture 33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90EAFA68-2E84-B86C-BB4B-155C9DF33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606" y="1493726"/>
              <a:ext cx="391996" cy="40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4018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D16ACB-6518-E18D-A03B-58C7A6BD9C36}"/>
              </a:ext>
            </a:extLst>
          </p:cNvPr>
          <p:cNvGrpSpPr/>
          <p:nvPr/>
        </p:nvGrpSpPr>
        <p:grpSpPr>
          <a:xfrm>
            <a:off x="2897107" y="1805298"/>
            <a:ext cx="6397786" cy="3247403"/>
            <a:chOff x="1219050" y="2189859"/>
            <a:chExt cx="6397786" cy="324740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74F90A6-DD33-2279-ABC9-B666FA60B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19050" y="2189859"/>
              <a:ext cx="2948299" cy="123914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84E7D59F-CEAB-3613-EA78-B3B6267D3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7349" y="3428998"/>
              <a:ext cx="496468" cy="76912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CBA2F09-4521-2802-71EF-DB1D83031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663817" y="2189859"/>
              <a:ext cx="2948299" cy="123914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4DF647-A796-0DBB-70BC-1798055D8F80}"/>
                </a:ext>
              </a:extLst>
            </p:cNvPr>
            <p:cNvSpPr txBox="1"/>
            <p:nvPr/>
          </p:nvSpPr>
          <p:spPr>
            <a:xfrm>
              <a:off x="5504779" y="2640150"/>
              <a:ext cx="12663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On-Premises, Co-Lo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,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Non-Azure Clouds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0E45ED-BE4F-C261-2BD2-B860386EF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19050" y="4198121"/>
              <a:ext cx="2948299" cy="123914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9AF717-5ABF-0DC1-3891-EA0DCB9FFAA1}"/>
                </a:ext>
              </a:extLst>
            </p:cNvPr>
            <p:cNvSpPr txBox="1"/>
            <p:nvPr/>
          </p:nvSpPr>
          <p:spPr>
            <a:xfrm>
              <a:off x="1964867" y="464841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Private Clouds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449B36-563E-503B-F80B-EA9A3827A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668537" y="4198117"/>
              <a:ext cx="2948299" cy="123914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47C3E265-945B-3414-2EA9-11E43F190F17}"/>
                </a:ext>
              </a:extLst>
            </p:cNvPr>
            <p:cNvCxnSpPr>
              <a:cxnSpLocks/>
            </p:cNvCxnSpPr>
            <p:nvPr/>
          </p:nvCxnSpPr>
          <p:spPr>
            <a:xfrm>
              <a:off x="4167349" y="3428998"/>
              <a:ext cx="538474" cy="76912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61">
              <a:extLst>
                <a:ext uri="{FF2B5EF4-FFF2-40B4-BE49-F238E27FC236}">
                  <a16:creationId xmlns:a16="http://schemas.microsoft.com/office/drawing/2014/main" id="{72D9A3EF-2ABB-ED25-56E9-A846DDFE6956}"/>
                </a:ext>
              </a:extLst>
            </p:cNvPr>
            <p:cNvCxnSpPr>
              <a:cxnSpLocks/>
              <a:stCxn id="3" idx="3"/>
              <a:endCxn id="5" idx="1"/>
            </p:cNvCxnSpPr>
            <p:nvPr/>
          </p:nvCxnSpPr>
          <p:spPr>
            <a:xfrm>
              <a:off x="4167349" y="2809430"/>
              <a:ext cx="49646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6DAEE73E-96BA-B4B2-4401-77BF0AF9C96A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4167349" y="4817688"/>
              <a:ext cx="501188" cy="4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24DE27ED-2A1A-3E60-7C7C-1E86E9BB1AC9}"/>
                </a:ext>
              </a:extLst>
            </p:cNvPr>
            <p:cNvCxnSpPr>
              <a:cxnSpLocks/>
              <a:stCxn id="7" idx="0"/>
              <a:endCxn id="3" idx="2"/>
            </p:cNvCxnSpPr>
            <p:nvPr/>
          </p:nvCxnSpPr>
          <p:spPr>
            <a:xfrm flipV="1">
              <a:off x="2693200" y="3429000"/>
              <a:ext cx="0" cy="76912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B9130DF4-D3B8-A56D-139B-A4B024B291A2}"/>
                </a:ext>
              </a:extLst>
            </p:cNvPr>
            <p:cNvCxnSpPr>
              <a:cxnSpLocks/>
              <a:stCxn id="9" idx="0"/>
              <a:endCxn id="5" idx="2"/>
            </p:cNvCxnSpPr>
            <p:nvPr/>
          </p:nvCxnSpPr>
          <p:spPr>
            <a:xfrm flipH="1" flipV="1">
              <a:off x="6137967" y="3429000"/>
              <a:ext cx="4720" cy="76911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4FFE7CC-6048-F68E-5AB9-5904236FF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63772" y="4249775"/>
              <a:ext cx="412833" cy="412833"/>
            </a:xfrm>
            <a:prstGeom prst="rect">
              <a:avLst/>
            </a:prstGeom>
          </p:spPr>
        </p:pic>
        <p:pic>
          <p:nvPicPr>
            <p:cNvPr id="16" name="Picture 2" descr="Microsoft Azure - Wikipedia">
              <a:extLst>
                <a:ext uri="{FF2B5EF4-FFF2-40B4-BE49-F238E27FC236}">
                  <a16:creationId xmlns:a16="http://schemas.microsoft.com/office/drawing/2014/main" id="{9D120059-8D21-81DA-3555-11CFE95C5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449" y="424977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609C1B-4F67-6BD8-0E16-422565C2895D}"/>
                </a:ext>
              </a:extLst>
            </p:cNvPr>
            <p:cNvSpPr txBox="1"/>
            <p:nvPr/>
          </p:nvSpPr>
          <p:spPr>
            <a:xfrm>
              <a:off x="5622600" y="47330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18" name="cloud 1" descr="cloud, delivery">
              <a:extLst>
                <a:ext uri="{FF2B5EF4-FFF2-40B4-BE49-F238E27FC236}">
                  <a16:creationId xmlns:a16="http://schemas.microsoft.com/office/drawing/2014/main" id="{226C4F69-E540-9F60-AE14-5CCA8664BA5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63772" y="2267181"/>
              <a:ext cx="663848" cy="412833"/>
              <a:chOff x="1008" y="846"/>
              <a:chExt cx="320" cy="199"/>
            </a:xfrm>
          </p:grpSpPr>
          <p:sp>
            <p:nvSpPr>
              <p:cNvPr id="21" name="AutoShape 3">
                <a:extLst>
                  <a:ext uri="{FF2B5EF4-FFF2-40B4-BE49-F238E27FC236}">
                    <a16:creationId xmlns:a16="http://schemas.microsoft.com/office/drawing/2014/main" id="{B7527B48-9825-9198-0254-66FDA40BDAF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5307CF34-6C30-574F-0414-5F2EA5F36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0B8BE7D4-0D99-545D-3B81-091B82731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E96137-2D60-E1F3-0EC6-0562716E238C}"/>
                </a:ext>
              </a:extLst>
            </p:cNvPr>
            <p:cNvSpPr txBox="1"/>
            <p:nvPr/>
          </p:nvSpPr>
          <p:spPr>
            <a:xfrm>
              <a:off x="2447939" y="2724789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Internet</a:t>
              </a:r>
            </a:p>
          </p:txBody>
        </p:sp>
        <p:pic>
          <p:nvPicPr>
            <p:cNvPr id="20" name="Virtual Data Center" descr="Virtual Data Center">
              <a:extLst>
                <a:ext uri="{FF2B5EF4-FFF2-40B4-BE49-F238E27FC236}">
                  <a16:creationId xmlns:a16="http://schemas.microsoft.com/office/drawing/2014/main" id="{2D0C31D7-112D-FF85-28F2-6109C31B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87150" y="2242807"/>
              <a:ext cx="457431" cy="45743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305744A-DD70-E758-2B43-35F9F586C4F6}"/>
              </a:ext>
            </a:extLst>
          </p:cNvPr>
          <p:cNvSpPr txBox="1"/>
          <p:nvPr/>
        </p:nvSpPr>
        <p:spPr>
          <a:xfrm>
            <a:off x="4708852" y="6157041"/>
            <a:ext cx="2811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</a:rPr>
              <a:t>Figure 6 – Zones of Trust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672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1F00AA07-415A-AAB1-3DAF-791045795577}"/>
              </a:ext>
            </a:extLst>
          </p:cNvPr>
          <p:cNvGrpSpPr/>
          <p:nvPr/>
        </p:nvGrpSpPr>
        <p:grpSpPr>
          <a:xfrm>
            <a:off x="1875653" y="502890"/>
            <a:ext cx="8440693" cy="5852220"/>
            <a:chOff x="280319" y="797396"/>
            <a:chExt cx="8440693" cy="585222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62A425-1381-E3D2-20D5-7ED7CB1845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03565" y="2093010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A3DDAE-979E-3248-DE12-1C4FD91FDDEC}"/>
                </a:ext>
              </a:extLst>
            </p:cNvPr>
            <p:cNvSpPr txBox="1"/>
            <p:nvPr/>
          </p:nvSpPr>
          <p:spPr>
            <a:xfrm>
              <a:off x="2502619" y="2224742"/>
              <a:ext cx="133369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Secured vWAN</a:t>
              </a:r>
            </a:p>
            <a:p>
              <a:pPr algn="ctr"/>
              <a:r>
                <a:rPr lang="en-US" sz="1100" dirty="0"/>
                <a:t>Hub</a:t>
              </a:r>
            </a:p>
          </p:txBody>
        </p:sp>
        <p:pic>
          <p:nvPicPr>
            <p:cNvPr id="4" name="Picture 2" descr="Azure Virtual WAN and putting the pieces together | Marius Sandbu">
              <a:extLst>
                <a:ext uri="{FF2B5EF4-FFF2-40B4-BE49-F238E27FC236}">
                  <a16:creationId xmlns:a16="http://schemas.microsoft.com/office/drawing/2014/main" id="{14947244-E698-966E-4D5D-EF830942B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046" y="2143218"/>
              <a:ext cx="411843" cy="41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671B91-1CC5-A8FB-AD22-68AE98EE9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8391" y="2837578"/>
              <a:ext cx="405833" cy="33467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629DBA-D00C-5624-A7BB-209F64AD513A}"/>
                </a:ext>
              </a:extLst>
            </p:cNvPr>
            <p:cNvSpPr txBox="1"/>
            <p:nvPr/>
          </p:nvSpPr>
          <p:spPr>
            <a:xfrm>
              <a:off x="2907558" y="2917575"/>
              <a:ext cx="8656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Firewall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F93C8E-D308-2D0A-6EEA-F705559F22B8}"/>
                </a:ext>
              </a:extLst>
            </p:cNvPr>
            <p:cNvSpPr txBox="1"/>
            <p:nvPr/>
          </p:nvSpPr>
          <p:spPr>
            <a:xfrm>
              <a:off x="4737700" y="3104307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8" name="グラフィックス 39" descr="Azure Virtual Network">
              <a:extLst>
                <a:ext uri="{FF2B5EF4-FFF2-40B4-BE49-F238E27FC236}">
                  <a16:creationId xmlns:a16="http://schemas.microsoft.com/office/drawing/2014/main" id="{A958BCD5-8985-2FC8-EDA9-588E50F68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12618" y="2160657"/>
              <a:ext cx="411843" cy="41184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CBC7AE-705C-9853-6DAD-4E3E6317D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48795" y="2093010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9D011E-61E2-3864-2B72-9C07804E832D}"/>
                </a:ext>
              </a:extLst>
            </p:cNvPr>
            <p:cNvSpPr txBox="1"/>
            <p:nvPr/>
          </p:nvSpPr>
          <p:spPr>
            <a:xfrm>
              <a:off x="6712497" y="2283219"/>
              <a:ext cx="101470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1" name="グラフィックス 77" descr="Azure Virtual Network Gateway">
              <a:extLst>
                <a:ext uri="{FF2B5EF4-FFF2-40B4-BE49-F238E27FC236}">
                  <a16:creationId xmlns:a16="http://schemas.microsoft.com/office/drawing/2014/main" id="{AF8D2541-EFE0-DBCA-FDA3-80433A18E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55856" y="2655775"/>
              <a:ext cx="411843" cy="4118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D2E1CB-6129-BBEA-B91E-A17CCA2DA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3621" y="2675352"/>
              <a:ext cx="405833" cy="33467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3DE0E1-E5EF-3BF9-904F-C80206552FD2}"/>
                </a:ext>
              </a:extLst>
            </p:cNvPr>
            <p:cNvSpPr txBox="1"/>
            <p:nvPr/>
          </p:nvSpPr>
          <p:spPr>
            <a:xfrm>
              <a:off x="7062004" y="2703417"/>
              <a:ext cx="86562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Firewall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(WAF)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3D775E-9FD8-EA97-FE27-A4959DD2CAE7}"/>
                </a:ext>
              </a:extLst>
            </p:cNvPr>
            <p:cNvSpPr txBox="1"/>
            <p:nvPr/>
          </p:nvSpPr>
          <p:spPr>
            <a:xfrm>
              <a:off x="579487" y="3109804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3D040B2B-2FC3-064D-492E-5036A97E5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97643" y="2661272"/>
              <a:ext cx="411843" cy="41184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E37CD-835B-0725-C6D8-176B2F0E05BA}"/>
                </a:ext>
              </a:extLst>
            </p:cNvPr>
            <p:cNvSpPr txBox="1"/>
            <p:nvPr/>
          </p:nvSpPr>
          <p:spPr>
            <a:xfrm>
              <a:off x="1819907" y="1466811"/>
              <a:ext cx="158280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Option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D26A86-27F0-6CD6-6CE7-4D028A642C00}"/>
                </a:ext>
              </a:extLst>
            </p:cNvPr>
            <p:cNvSpPr txBox="1"/>
            <p:nvPr/>
          </p:nvSpPr>
          <p:spPr>
            <a:xfrm>
              <a:off x="6061777" y="1466810"/>
              <a:ext cx="158280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Option 2</a:t>
              </a:r>
            </a:p>
          </p:txBody>
        </p:sp>
        <p:pic>
          <p:nvPicPr>
            <p:cNvPr id="18" name="Picture 2" descr="Microsoft Azure - Wikipedia">
              <a:extLst>
                <a:ext uri="{FF2B5EF4-FFF2-40B4-BE49-F238E27FC236}">
                  <a16:creationId xmlns:a16="http://schemas.microsoft.com/office/drawing/2014/main" id="{0A84DB9A-F8A6-615B-DDC6-A9802AB12D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216" y="94368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673FE0-851E-D5EE-D502-09350C684580}"/>
                </a:ext>
              </a:extLst>
            </p:cNvPr>
            <p:cNvSpPr txBox="1"/>
            <p:nvPr/>
          </p:nvSpPr>
          <p:spPr>
            <a:xfrm>
              <a:off x="906886" y="106546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4CB9DA4-44B2-BC06-654C-7F3FF2D2E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0319" y="797396"/>
              <a:ext cx="8440693" cy="585222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6082D0-2311-A82B-BF3F-C28CA086C9D4}"/>
                </a:ext>
              </a:extLst>
            </p:cNvPr>
            <p:cNvSpPr txBox="1"/>
            <p:nvPr/>
          </p:nvSpPr>
          <p:spPr>
            <a:xfrm>
              <a:off x="6061777" y="4044742"/>
              <a:ext cx="158280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Option 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EE5817-C210-958B-54B5-4617E5556E77}"/>
                </a:ext>
              </a:extLst>
            </p:cNvPr>
            <p:cNvSpPr txBox="1"/>
            <p:nvPr/>
          </p:nvSpPr>
          <p:spPr>
            <a:xfrm>
              <a:off x="1819907" y="4046716"/>
              <a:ext cx="158280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Option 3</a:t>
              </a:r>
            </a:p>
          </p:txBody>
        </p:sp>
        <p:pic>
          <p:nvPicPr>
            <p:cNvPr id="23" name="グラフィックス 39" descr="Azure Virtual Network">
              <a:extLst>
                <a:ext uri="{FF2B5EF4-FFF2-40B4-BE49-F238E27FC236}">
                  <a16:creationId xmlns:a16="http://schemas.microsoft.com/office/drawing/2014/main" id="{97E8370A-3A3C-6BD7-C441-E9F9ACC84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25600" y="4709181"/>
              <a:ext cx="411843" cy="41184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F0CFF16-6131-1398-6272-C256ADF1A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61777" y="4641534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44E787-CE9E-091B-8749-95F214588021}"/>
                </a:ext>
              </a:extLst>
            </p:cNvPr>
            <p:cNvSpPr txBox="1"/>
            <p:nvPr/>
          </p:nvSpPr>
          <p:spPr>
            <a:xfrm>
              <a:off x="6725479" y="4831743"/>
              <a:ext cx="101470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190C3B4-B6D8-52BB-136D-8CF89A758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94372" y="5121024"/>
              <a:ext cx="411843" cy="40480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F87DA-C99C-C7C4-1D3A-46C4204EE5E8}"/>
                </a:ext>
              </a:extLst>
            </p:cNvPr>
            <p:cNvSpPr txBox="1"/>
            <p:nvPr/>
          </p:nvSpPr>
          <p:spPr>
            <a:xfrm>
              <a:off x="6416373" y="5580265"/>
              <a:ext cx="76783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D0B6600-70C2-2E55-A21E-DD7DD6AB5505}"/>
                </a:ext>
              </a:extLst>
            </p:cNvPr>
            <p:cNvGrpSpPr/>
            <p:nvPr/>
          </p:nvGrpSpPr>
          <p:grpSpPr>
            <a:xfrm>
              <a:off x="7515376" y="5121024"/>
              <a:ext cx="411949" cy="411949"/>
              <a:chOff x="8765742" y="6141686"/>
              <a:chExt cx="411949" cy="411949"/>
            </a:xfrm>
          </p:grpSpPr>
          <p:pic>
            <p:nvPicPr>
              <p:cNvPr id="29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59649631-D663-A4DC-2D1C-9E8BEE87E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9B6AC7E-8C13-925F-6268-030792277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C64B85-D59E-CA9C-132A-9CF637797657}"/>
                </a:ext>
              </a:extLst>
            </p:cNvPr>
            <p:cNvSpPr txBox="1"/>
            <p:nvPr/>
          </p:nvSpPr>
          <p:spPr>
            <a:xfrm>
              <a:off x="7597512" y="5576719"/>
              <a:ext cx="28533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F5FC71-581C-D5AF-EF7E-36000EAAB4D2}"/>
                </a:ext>
              </a:extLst>
            </p:cNvPr>
            <p:cNvSpPr txBox="1"/>
            <p:nvPr/>
          </p:nvSpPr>
          <p:spPr>
            <a:xfrm>
              <a:off x="4737700" y="5654826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33" name="グラフィックス 77" descr="Azure Virtual Network Gateway">
              <a:extLst>
                <a:ext uri="{FF2B5EF4-FFF2-40B4-BE49-F238E27FC236}">
                  <a16:creationId xmlns:a16="http://schemas.microsoft.com/office/drawing/2014/main" id="{3F4EC0EC-913C-FD0D-1EC0-1564E255A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55856" y="5206294"/>
              <a:ext cx="411843" cy="41184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FC7C00-04E4-B77F-FF86-AE515D71AA75}"/>
                </a:ext>
              </a:extLst>
            </p:cNvPr>
            <p:cNvSpPr txBox="1"/>
            <p:nvPr/>
          </p:nvSpPr>
          <p:spPr>
            <a:xfrm>
              <a:off x="2403183" y="4758900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1D315C3-626F-62F7-6C94-258D84BF7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831860" y="4644684"/>
              <a:ext cx="2226820" cy="11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6" name="Graphic 35" descr="Azure VMware Solution Private Cloud">
              <a:extLst>
                <a:ext uri="{FF2B5EF4-FFF2-40B4-BE49-F238E27FC236}">
                  <a16:creationId xmlns:a16="http://schemas.microsoft.com/office/drawing/2014/main" id="{8B3B4F15-CE8F-410A-8DAF-B22947450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918140" y="4716256"/>
              <a:ext cx="412725" cy="412725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6C83B83-A435-7EA3-4CC3-179C6D1E08D4}"/>
                </a:ext>
              </a:extLst>
            </p:cNvPr>
            <p:cNvGrpSpPr/>
            <p:nvPr/>
          </p:nvGrpSpPr>
          <p:grpSpPr>
            <a:xfrm>
              <a:off x="2450736" y="5194436"/>
              <a:ext cx="411949" cy="411949"/>
              <a:chOff x="8765742" y="6141686"/>
              <a:chExt cx="411949" cy="411949"/>
            </a:xfrm>
          </p:grpSpPr>
          <p:pic>
            <p:nvPicPr>
              <p:cNvPr id="38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3642F595-74BB-C592-2DB0-2F055D268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87B3419D-7D9A-E933-E901-8252AA882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1D36BE-6A32-4895-FBA9-4513F8B96031}"/>
                </a:ext>
              </a:extLst>
            </p:cNvPr>
            <p:cNvSpPr txBox="1"/>
            <p:nvPr/>
          </p:nvSpPr>
          <p:spPr>
            <a:xfrm>
              <a:off x="3000013" y="5231133"/>
              <a:ext cx="28533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C694202-92B3-AABF-69D2-E5181EB53FEE}"/>
              </a:ext>
            </a:extLst>
          </p:cNvPr>
          <p:cNvSpPr txBox="1"/>
          <p:nvPr/>
        </p:nvSpPr>
        <p:spPr>
          <a:xfrm>
            <a:off x="3382181" y="6440380"/>
            <a:ext cx="6096000" cy="37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7 – Azure Firewall and 3</a:t>
            </a:r>
            <a:r>
              <a:rPr lang="en-US" sz="1800" baseline="300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party NVA options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51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21CBD4DD-69C6-AD8B-F493-2501181AB9C3}"/>
              </a:ext>
            </a:extLst>
          </p:cNvPr>
          <p:cNvGrpSpPr/>
          <p:nvPr/>
        </p:nvGrpSpPr>
        <p:grpSpPr>
          <a:xfrm>
            <a:off x="414868" y="446496"/>
            <a:ext cx="11362264" cy="5636481"/>
            <a:chOff x="126984" y="1112080"/>
            <a:chExt cx="11362264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CBDCBA7-53D9-D02E-3775-8B34BF286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6984" y="1112080"/>
              <a:ext cx="9960913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07E1A55D-60AD-16D7-BCCD-644DBFE098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18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A38B17-85F2-636D-DCCE-DD84CC562F9A}"/>
                </a:ext>
              </a:extLst>
            </p:cNvPr>
            <p:cNvSpPr txBox="1"/>
            <p:nvPr/>
          </p:nvSpPr>
          <p:spPr>
            <a:xfrm>
              <a:off x="704964" y="1337255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DE0F5F-522C-66A1-AE0E-22734F2CB43B}"/>
                </a:ext>
              </a:extLst>
            </p:cNvPr>
            <p:cNvSpPr txBox="1"/>
            <p:nvPr/>
          </p:nvSpPr>
          <p:spPr>
            <a:xfrm>
              <a:off x="799741" y="1845879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311E36-CD22-0CBA-0CE9-F17759C5A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18" y="1731663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10CCFA9D-84D1-A907-4AF8-DA0D0CAF9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698" y="1803235"/>
              <a:ext cx="412725" cy="4127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CF0B84-506A-7DA3-3CF5-7E7C2236D90D}"/>
                </a:ext>
              </a:extLst>
            </p:cNvPr>
            <p:cNvSpPr txBox="1"/>
            <p:nvPr/>
          </p:nvSpPr>
          <p:spPr>
            <a:xfrm>
              <a:off x="6428721" y="1596036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4B292-0490-8A65-3C84-C28827BE3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6252" y="6023899"/>
              <a:ext cx="5770941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00691E-587D-91EE-E689-1CA6DA78DB48}"/>
                </a:ext>
              </a:extLst>
            </p:cNvPr>
            <p:cNvSpPr txBox="1"/>
            <p:nvPr/>
          </p:nvSpPr>
          <p:spPr>
            <a:xfrm>
              <a:off x="1923144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8EE516-8383-6190-1D93-174D8F0BA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39816" y="1455012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7084B2-AF43-0FBC-F250-473561861513}"/>
                </a:ext>
              </a:extLst>
            </p:cNvPr>
            <p:cNvSpPr txBox="1"/>
            <p:nvPr/>
          </p:nvSpPr>
          <p:spPr>
            <a:xfrm>
              <a:off x="8338870" y="1586744"/>
              <a:ext cx="133369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Secured vWAN</a:t>
              </a:r>
            </a:p>
            <a:p>
              <a:pPr algn="ctr"/>
              <a:r>
                <a:rPr lang="en-US" sz="1100" dirty="0"/>
                <a:t>Hub</a:t>
              </a:r>
            </a:p>
          </p:txBody>
        </p:sp>
        <p:pic>
          <p:nvPicPr>
            <p:cNvPr id="14" name="グラフィックス 77" descr="Azure Virtual Network Gateway">
              <a:extLst>
                <a:ext uri="{FF2B5EF4-FFF2-40B4-BE49-F238E27FC236}">
                  <a16:creationId xmlns:a16="http://schemas.microsoft.com/office/drawing/2014/main" id="{D4B93146-3DDA-1EE1-DA84-FC5491D43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33892" y="1867854"/>
              <a:ext cx="411843" cy="411843"/>
            </a:xfrm>
            <a:prstGeom prst="rect">
              <a:avLst/>
            </a:prstGeom>
          </p:spPr>
        </p:pic>
        <p:pic>
          <p:nvPicPr>
            <p:cNvPr id="15" name="Picture 2" descr="Azure Virtual WAN and putting the pieces together | Marius Sandbu">
              <a:extLst>
                <a:ext uri="{FF2B5EF4-FFF2-40B4-BE49-F238E27FC236}">
                  <a16:creationId xmlns:a16="http://schemas.microsoft.com/office/drawing/2014/main" id="{E62F15FB-58F6-C20B-4137-F768F7218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297" y="1505220"/>
              <a:ext cx="411843" cy="41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Virtual Data Center" descr="Virtual Data Center">
              <a:extLst>
                <a:ext uri="{FF2B5EF4-FFF2-40B4-BE49-F238E27FC236}">
                  <a16:creationId xmlns:a16="http://schemas.microsoft.com/office/drawing/2014/main" id="{10D383E0-64DB-2E2A-9C96-470E16FA8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08833" y="6062855"/>
              <a:ext cx="457431" cy="45743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02162D-3E8D-18BB-2D6B-09065F5EC945}"/>
                </a:ext>
              </a:extLst>
            </p:cNvPr>
            <p:cNvSpPr txBox="1"/>
            <p:nvPr/>
          </p:nvSpPr>
          <p:spPr>
            <a:xfrm>
              <a:off x="3919358" y="1516869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21C31D-66A0-0898-69F2-11461DD2CAC9}"/>
                </a:ext>
              </a:extLst>
            </p:cNvPr>
            <p:cNvSpPr txBox="1"/>
            <p:nvPr/>
          </p:nvSpPr>
          <p:spPr>
            <a:xfrm>
              <a:off x="2488023" y="1549808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9" name="グラフィックス 37" descr="Azure ExpressRoute">
              <a:extLst>
                <a:ext uri="{FF2B5EF4-FFF2-40B4-BE49-F238E27FC236}">
                  <a16:creationId xmlns:a16="http://schemas.microsoft.com/office/drawing/2014/main" id="{674684E3-9982-686F-5E25-6493739D6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28757" y="1691868"/>
              <a:ext cx="411843" cy="411843"/>
            </a:xfrm>
            <a:prstGeom prst="rect">
              <a:avLst/>
            </a:prstGeom>
          </p:spPr>
        </p:pic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FF5850F7-1F15-2A72-FA3C-305F8D247E1D}"/>
                </a:ext>
              </a:extLst>
            </p:cNvPr>
            <p:cNvCxnSpPr>
              <a:cxnSpLocks/>
              <a:stCxn id="7" idx="3"/>
              <a:endCxn id="14" idx="1"/>
            </p:cNvCxnSpPr>
            <p:nvPr/>
          </p:nvCxnSpPr>
          <p:spPr>
            <a:xfrm>
              <a:off x="2455238" y="2070117"/>
              <a:ext cx="5078654" cy="3659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1F4609C-AEF3-4865-9A50-BA60D9E62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7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96234" y="1848754"/>
              <a:ext cx="448450" cy="44845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0F4AFC-75A6-B57B-235A-1E81C58BA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44642" y="2199580"/>
              <a:ext cx="405833" cy="33467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E8B5AA-0D94-0AB9-A222-3BAA956FBE9A}"/>
                </a:ext>
              </a:extLst>
            </p:cNvPr>
            <p:cNvSpPr txBox="1"/>
            <p:nvPr/>
          </p:nvSpPr>
          <p:spPr>
            <a:xfrm>
              <a:off x="8743809" y="2279577"/>
              <a:ext cx="8656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Firewall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5DC1B7-75A3-BCBB-D0AA-46070FFB2C96}"/>
                </a:ext>
              </a:extLst>
            </p:cNvPr>
            <p:cNvSpPr txBox="1"/>
            <p:nvPr/>
          </p:nvSpPr>
          <p:spPr>
            <a:xfrm>
              <a:off x="3924030" y="3437641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25" name="Graphic 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0BA0BEB4-7BDA-7A46-152C-DAE87804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7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90913" y="3778779"/>
              <a:ext cx="448450" cy="4484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B2A0CE-DB78-EC34-9140-B04B240A18DE}"/>
                </a:ext>
              </a:extLst>
            </p:cNvPr>
            <p:cNvSpPr txBox="1"/>
            <p:nvPr/>
          </p:nvSpPr>
          <p:spPr>
            <a:xfrm>
              <a:off x="4075489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7" name="Graphic 26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4F8DB24-1744-B138-9A22-016D8D7D7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7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92777" y="6226956"/>
              <a:ext cx="448450" cy="448450"/>
            </a:xfrm>
            <a:prstGeom prst="rect">
              <a:avLst/>
            </a:prstGeom>
          </p:spPr>
        </p:pic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727C818A-169A-E6B9-F2B8-8E3E5B4CAABD}"/>
                </a:ext>
              </a:extLst>
            </p:cNvPr>
            <p:cNvCxnSpPr>
              <a:cxnSpLocks/>
              <a:stCxn id="27" idx="0"/>
              <a:endCxn id="25" idx="2"/>
            </p:cNvCxnSpPr>
            <p:nvPr/>
          </p:nvCxnSpPr>
          <p:spPr>
            <a:xfrm flipH="1" flipV="1">
              <a:off x="3815138" y="4227229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E45B69BF-9916-2E92-70CE-2D8AD51ECB22}"/>
                </a:ext>
              </a:extLst>
            </p:cNvPr>
            <p:cNvCxnSpPr>
              <a:cxnSpLocks/>
              <a:stCxn id="25" idx="0"/>
              <a:endCxn id="21" idx="2"/>
            </p:cNvCxnSpPr>
            <p:nvPr/>
          </p:nvCxnSpPr>
          <p:spPr>
            <a:xfrm flipV="1">
              <a:off x="3815138" y="2297204"/>
              <a:ext cx="5321" cy="148157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1207CB-E087-4EC5-D8FD-E54C5328DFBB}"/>
                </a:ext>
              </a:extLst>
            </p:cNvPr>
            <p:cNvSpPr txBox="1"/>
            <p:nvPr/>
          </p:nvSpPr>
          <p:spPr>
            <a:xfrm>
              <a:off x="4396656" y="5634452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31" name="グラフィックス 37" descr="Azure ExpressRoute">
              <a:extLst>
                <a:ext uri="{FF2B5EF4-FFF2-40B4-BE49-F238E27FC236}">
                  <a16:creationId xmlns:a16="http://schemas.microsoft.com/office/drawing/2014/main" id="{5BC6D444-7A20-3612-104E-78BF1A80D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05074" y="5510481"/>
              <a:ext cx="411843" cy="41184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14B180-86CC-D333-4CF1-F93C554D6EE4}"/>
                </a:ext>
              </a:extLst>
            </p:cNvPr>
            <p:cNvSpPr txBox="1"/>
            <p:nvPr/>
          </p:nvSpPr>
          <p:spPr>
            <a:xfrm>
              <a:off x="3922859" y="2973226"/>
              <a:ext cx="817318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Global Reach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A150BF-A7D9-3DBB-77AF-2036C3DA6065}"/>
                </a:ext>
              </a:extLst>
            </p:cNvPr>
            <p:cNvSpPr txBox="1"/>
            <p:nvPr/>
          </p:nvSpPr>
          <p:spPr>
            <a:xfrm>
              <a:off x="6428721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B</a:t>
              </a:r>
            </a:p>
          </p:txBody>
        </p:sp>
        <p:pic>
          <p:nvPicPr>
            <p:cNvPr id="34" name="グラフィックス 39" descr="Azure Virtual Network">
              <a:extLst>
                <a:ext uri="{FF2B5EF4-FFF2-40B4-BE49-F238E27FC236}">
                  <a16:creationId xmlns:a16="http://schemas.microsoft.com/office/drawing/2014/main" id="{C8159FE5-F944-BA9B-4873-834D448CB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903639" y="3280989"/>
              <a:ext cx="411843" cy="411843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45788CB-9761-2780-5FF6-13B94E4A7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39816" y="3213342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4FEBA5E-8135-323F-144A-FBD62213D5C2}"/>
                </a:ext>
              </a:extLst>
            </p:cNvPr>
            <p:cNvSpPr txBox="1"/>
            <p:nvPr/>
          </p:nvSpPr>
          <p:spPr>
            <a:xfrm>
              <a:off x="8403518" y="3403551"/>
              <a:ext cx="101470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37" name="グラフィックス 77" descr="Azure Virtual Network Gateway">
              <a:extLst>
                <a:ext uri="{FF2B5EF4-FFF2-40B4-BE49-F238E27FC236}">
                  <a16:creationId xmlns:a16="http://schemas.microsoft.com/office/drawing/2014/main" id="{8BC5C73D-6222-88FB-004B-7793D8C5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46877" y="3776107"/>
              <a:ext cx="411843" cy="411843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77D6E63-FFB0-9619-9AF4-0007D71BB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44642" y="3795684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68AB5E-2A28-3179-08E9-6C0B87902BD1}"/>
                </a:ext>
              </a:extLst>
            </p:cNvPr>
            <p:cNvSpPr txBox="1"/>
            <p:nvPr/>
          </p:nvSpPr>
          <p:spPr>
            <a:xfrm>
              <a:off x="8753025" y="3823749"/>
              <a:ext cx="86562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Firewall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(WAF)</a:t>
              </a:r>
            </a:p>
          </p:txBody>
        </p:sp>
        <p:cxnSp>
          <p:nvCxnSpPr>
            <p:cNvPr id="40" name="Connector: Elbow 61">
              <a:extLst>
                <a:ext uri="{FF2B5EF4-FFF2-40B4-BE49-F238E27FC236}">
                  <a16:creationId xmlns:a16="http://schemas.microsoft.com/office/drawing/2014/main" id="{13C5F1F3-08FC-14C7-558C-E78F3C497AD5}"/>
                </a:ext>
              </a:extLst>
            </p:cNvPr>
            <p:cNvCxnSpPr>
              <a:cxnSpLocks/>
              <a:stCxn id="25" idx="3"/>
              <a:endCxn id="37" idx="1"/>
            </p:cNvCxnSpPr>
            <p:nvPr/>
          </p:nvCxnSpPr>
          <p:spPr>
            <a:xfrm flipV="1">
              <a:off x="4039363" y="3982029"/>
              <a:ext cx="3507514" cy="2097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61">
              <a:extLst>
                <a:ext uri="{FF2B5EF4-FFF2-40B4-BE49-F238E27FC236}">
                  <a16:creationId xmlns:a16="http://schemas.microsoft.com/office/drawing/2014/main" id="{3EF1304F-8E28-3FC5-F534-AEA472F9F987}"/>
                </a:ext>
              </a:extLst>
            </p:cNvPr>
            <p:cNvCxnSpPr>
              <a:cxnSpLocks/>
              <a:stCxn id="21" idx="3"/>
              <a:endCxn id="37" idx="1"/>
            </p:cNvCxnSpPr>
            <p:nvPr/>
          </p:nvCxnSpPr>
          <p:spPr>
            <a:xfrm>
              <a:off x="4044684" y="2072979"/>
              <a:ext cx="3502193" cy="19090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cloud 1" descr="cloud, delivery">
              <a:extLst>
                <a:ext uri="{FF2B5EF4-FFF2-40B4-BE49-F238E27FC236}">
                  <a16:creationId xmlns:a16="http://schemas.microsoft.com/office/drawing/2014/main" id="{2C0010E3-11CD-ACE1-CD5B-22BCEB83EA7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825400" y="2766770"/>
              <a:ext cx="663848" cy="412833"/>
              <a:chOff x="1008" y="846"/>
              <a:chExt cx="320" cy="199"/>
            </a:xfrm>
          </p:grpSpPr>
          <p:sp>
            <p:nvSpPr>
              <p:cNvPr id="43" name="AutoShape 3">
                <a:extLst>
                  <a:ext uri="{FF2B5EF4-FFF2-40B4-BE49-F238E27FC236}">
                    <a16:creationId xmlns:a16="http://schemas.microsoft.com/office/drawing/2014/main" id="{39D9C82F-AD60-E58E-3867-CB7D1826F032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D4104EF8-C9F1-F6FA-F59D-1C31950A0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6">
                <a:extLst>
                  <a:ext uri="{FF2B5EF4-FFF2-40B4-BE49-F238E27FC236}">
                    <a16:creationId xmlns:a16="http://schemas.microsoft.com/office/drawing/2014/main" id="{000780FD-8D36-80AD-6401-A8B526910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00D41B-E356-6D18-D239-5FC5DFE61B0A}"/>
                </a:ext>
              </a:extLst>
            </p:cNvPr>
            <p:cNvSpPr txBox="1"/>
            <p:nvPr/>
          </p:nvSpPr>
          <p:spPr>
            <a:xfrm>
              <a:off x="10912064" y="3230227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Internet</a:t>
              </a:r>
            </a:p>
          </p:txBody>
        </p:sp>
        <p:pic>
          <p:nvPicPr>
            <p:cNvPr id="47" name="グラフィックス 39" descr="Azure Virtual Network">
              <a:extLst>
                <a:ext uri="{FF2B5EF4-FFF2-40B4-BE49-F238E27FC236}">
                  <a16:creationId xmlns:a16="http://schemas.microsoft.com/office/drawing/2014/main" id="{714592C8-33EA-16DD-71E1-457AD6F99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611452" y="4986720"/>
              <a:ext cx="411843" cy="41184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7189A5-1B7F-AA57-1D7C-E7E2F4DB9312}"/>
                </a:ext>
              </a:extLst>
            </p:cNvPr>
            <p:cNvSpPr txBox="1"/>
            <p:nvPr/>
          </p:nvSpPr>
          <p:spPr>
            <a:xfrm>
              <a:off x="7739813" y="5081662"/>
              <a:ext cx="79989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Spoke VNets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65FCE8AF-EFB5-72E8-C72C-E15F2B641EDC}"/>
                </a:ext>
              </a:extLst>
            </p:cNvPr>
            <p:cNvCxnSpPr>
              <a:cxnSpLocks/>
              <a:stCxn id="12" idx="3"/>
              <a:endCxn id="44" idx="11"/>
            </p:cNvCxnSpPr>
            <p:nvPr/>
          </p:nvCxnSpPr>
          <p:spPr>
            <a:xfrm>
              <a:off x="9894931" y="2217121"/>
              <a:ext cx="944991" cy="83605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61">
              <a:extLst>
                <a:ext uri="{FF2B5EF4-FFF2-40B4-BE49-F238E27FC236}">
                  <a16:creationId xmlns:a16="http://schemas.microsoft.com/office/drawing/2014/main" id="{3C1524A0-955E-1DC3-2441-6C6180F7A0F5}"/>
                </a:ext>
              </a:extLst>
            </p:cNvPr>
            <p:cNvCxnSpPr>
              <a:cxnSpLocks/>
              <a:stCxn id="35" idx="3"/>
              <a:endCxn id="44" idx="11"/>
            </p:cNvCxnSpPr>
            <p:nvPr/>
          </p:nvCxnSpPr>
          <p:spPr>
            <a:xfrm flipV="1">
              <a:off x="9894931" y="3053177"/>
              <a:ext cx="944991" cy="92227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5D729A7-B735-62EE-5015-0BF4E6714F13}"/>
                </a:ext>
              </a:extLst>
            </p:cNvPr>
            <p:cNvSpPr txBox="1"/>
            <p:nvPr/>
          </p:nvSpPr>
          <p:spPr>
            <a:xfrm>
              <a:off x="7873498" y="4544393"/>
              <a:ext cx="13561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User Defined Routes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A3444E9-EE23-B0BC-F9ED-E6CF2747E191}"/>
                </a:ext>
              </a:extLst>
            </p:cNvPr>
            <p:cNvSpPr txBox="1"/>
            <p:nvPr/>
          </p:nvSpPr>
          <p:spPr>
            <a:xfrm>
              <a:off x="7810640" y="2778995"/>
              <a:ext cx="9233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Default Route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476EAA8-6692-C7C1-8787-230E03030EE5}"/>
                </a:ext>
              </a:extLst>
            </p:cNvPr>
            <p:cNvSpPr txBox="1"/>
            <p:nvPr/>
          </p:nvSpPr>
          <p:spPr>
            <a:xfrm>
              <a:off x="5112502" y="6226956"/>
              <a:ext cx="19091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Default Route blocked</a:t>
              </a:r>
            </a:p>
            <a:p>
              <a:pPr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by Route Policy</a:t>
              </a:r>
            </a:p>
          </p:txBody>
        </p:sp>
        <p:cxnSp>
          <p:nvCxnSpPr>
            <p:cNvPr id="54" name="Connector: Elbow 61">
              <a:extLst>
                <a:ext uri="{FF2B5EF4-FFF2-40B4-BE49-F238E27FC236}">
                  <a16:creationId xmlns:a16="http://schemas.microsoft.com/office/drawing/2014/main" id="{20E75959-C7C0-ECD0-947E-8AAAE88D2E84}"/>
                </a:ext>
              </a:extLst>
            </p:cNvPr>
            <p:cNvCxnSpPr>
              <a:cxnSpLocks/>
              <a:stCxn id="47" idx="0"/>
              <a:endCxn id="35" idx="2"/>
            </p:cNvCxnSpPr>
            <p:nvPr/>
          </p:nvCxnSpPr>
          <p:spPr>
            <a:xfrm flipV="1">
              <a:off x="8817374" y="4737559"/>
              <a:ext cx="0" cy="249161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570AF86-3BCE-DDC0-A621-9245F897C171}"/>
                </a:ext>
              </a:extLst>
            </p:cNvPr>
            <p:cNvSpPr txBox="1"/>
            <p:nvPr/>
          </p:nvSpPr>
          <p:spPr>
            <a:xfrm>
              <a:off x="7873498" y="4780944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C271F9-C995-7ADA-88CE-64D65EF8DCAB}"/>
                </a:ext>
              </a:extLst>
            </p:cNvPr>
            <p:cNvSpPr txBox="1"/>
            <p:nvPr/>
          </p:nvSpPr>
          <p:spPr>
            <a:xfrm>
              <a:off x="4595470" y="2198370"/>
              <a:ext cx="1331846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dirty="0"/>
                <a:t>ExpressRoute Connection</a:t>
              </a:r>
            </a:p>
          </p:txBody>
        </p:sp>
        <p:pic>
          <p:nvPicPr>
            <p:cNvPr id="57" name="Graphic 56" descr="Azure ExpressRoute Connection">
              <a:extLst>
                <a:ext uri="{FF2B5EF4-FFF2-40B4-BE49-F238E27FC236}">
                  <a16:creationId xmlns:a16="http://schemas.microsoft.com/office/drawing/2014/main" id="{F5677B2C-F958-D475-8886-60AC3BC8F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667058" y="1949439"/>
              <a:ext cx="275315" cy="275315"/>
            </a:xfrm>
            <a:prstGeom prst="rect">
              <a:avLst/>
            </a:prstGeom>
          </p:spPr>
        </p:pic>
        <p:pic>
          <p:nvPicPr>
            <p:cNvPr id="58" name="Graphic 57" descr="Azure ExpressRoute Connection">
              <a:extLst>
                <a:ext uri="{FF2B5EF4-FFF2-40B4-BE49-F238E27FC236}">
                  <a16:creationId xmlns:a16="http://schemas.microsoft.com/office/drawing/2014/main" id="{7CA8A3BC-0C97-17C2-9406-9DD5D3C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658672" y="2886095"/>
              <a:ext cx="275315" cy="275315"/>
            </a:xfrm>
            <a:prstGeom prst="rect">
              <a:avLst/>
            </a:prstGeom>
          </p:spPr>
        </p:pic>
        <p:pic>
          <p:nvPicPr>
            <p:cNvPr id="59" name="Graphic 58" descr="Azure ExpressRoute Connection">
              <a:extLst>
                <a:ext uri="{FF2B5EF4-FFF2-40B4-BE49-F238E27FC236}">
                  <a16:creationId xmlns:a16="http://schemas.microsoft.com/office/drawing/2014/main" id="{5AFD95B7-BC83-7726-8AAC-5ED277292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667058" y="3851700"/>
              <a:ext cx="275315" cy="27531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BDC8142-55DA-878A-454C-428646628A59}"/>
                </a:ext>
              </a:extLst>
            </p:cNvPr>
            <p:cNvSpPr txBox="1"/>
            <p:nvPr/>
          </p:nvSpPr>
          <p:spPr>
            <a:xfrm>
              <a:off x="4610527" y="3150737"/>
              <a:ext cx="1331846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dirty="0"/>
                <a:t>ExpressRoute Connection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78DECF3-6703-AEE3-8FBA-D96207DE1988}"/>
                </a:ext>
              </a:extLst>
            </p:cNvPr>
            <p:cNvSpPr txBox="1"/>
            <p:nvPr/>
          </p:nvSpPr>
          <p:spPr>
            <a:xfrm>
              <a:off x="4599511" y="4134738"/>
              <a:ext cx="1331846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dirty="0"/>
                <a:t>ExpressRoute Connection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F213272-5FF6-1A01-2093-6FAD9E1CDC5D}"/>
              </a:ext>
            </a:extLst>
          </p:cNvPr>
          <p:cNvSpPr txBox="1"/>
          <p:nvPr/>
        </p:nvSpPr>
        <p:spPr>
          <a:xfrm>
            <a:off x="3368504" y="6346411"/>
            <a:ext cx="6096000" cy="37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8 – Option 1: Secured Virtual WAN hub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445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F65A88D0-8F9C-9210-F74E-1F5BBC1D7DAC}"/>
              </a:ext>
            </a:extLst>
          </p:cNvPr>
          <p:cNvGrpSpPr/>
          <p:nvPr/>
        </p:nvGrpSpPr>
        <p:grpSpPr>
          <a:xfrm>
            <a:off x="414868" y="334529"/>
            <a:ext cx="11362264" cy="5636481"/>
            <a:chOff x="126984" y="1112080"/>
            <a:chExt cx="11362264" cy="563648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F56A1E1-A999-2C1D-D3B0-521DB0054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6984" y="1112080"/>
              <a:ext cx="9960913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 descr="Microsoft Azure - Wikipedia">
              <a:extLst>
                <a:ext uri="{FF2B5EF4-FFF2-40B4-BE49-F238E27FC236}">
                  <a16:creationId xmlns:a16="http://schemas.microsoft.com/office/drawing/2014/main" id="{A203F07F-1333-051A-88A3-99F54FD67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18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D8DAAD-6818-298B-F9AC-7E8431B62F76}"/>
                </a:ext>
              </a:extLst>
            </p:cNvPr>
            <p:cNvSpPr txBox="1"/>
            <p:nvPr/>
          </p:nvSpPr>
          <p:spPr>
            <a:xfrm>
              <a:off x="704964" y="1337255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A5D6AB-AE84-02F8-ABF7-470F9F245407}"/>
                </a:ext>
              </a:extLst>
            </p:cNvPr>
            <p:cNvSpPr txBox="1"/>
            <p:nvPr/>
          </p:nvSpPr>
          <p:spPr>
            <a:xfrm>
              <a:off x="799741" y="1845879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F53048-C10D-DD9F-1B39-598C81F95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18" y="1731663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C5ACAD3A-DD1D-37C3-0A11-129FE976C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698" y="1803235"/>
              <a:ext cx="412725" cy="4127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677959-CBEC-D330-8FDA-415221190769}"/>
                </a:ext>
              </a:extLst>
            </p:cNvPr>
            <p:cNvSpPr txBox="1"/>
            <p:nvPr/>
          </p:nvSpPr>
          <p:spPr>
            <a:xfrm>
              <a:off x="6428721" y="1596036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AA3FFB-035C-4157-EA1B-69DC839C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6252" y="6023899"/>
              <a:ext cx="5770941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4B3895-944D-B34E-89AC-583B69B16ACC}"/>
                </a:ext>
              </a:extLst>
            </p:cNvPr>
            <p:cNvSpPr txBox="1"/>
            <p:nvPr/>
          </p:nvSpPr>
          <p:spPr>
            <a:xfrm>
              <a:off x="1923144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365E0E-DCB4-F7AD-12C5-812DAD822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39816" y="1455012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グラフィックス 77" descr="Azure Virtual Network Gateway">
              <a:extLst>
                <a:ext uri="{FF2B5EF4-FFF2-40B4-BE49-F238E27FC236}">
                  <a16:creationId xmlns:a16="http://schemas.microsoft.com/office/drawing/2014/main" id="{4F2F48D2-BBF6-3D25-D83A-FCF01C987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33892" y="1867854"/>
              <a:ext cx="411843" cy="411843"/>
            </a:xfrm>
            <a:prstGeom prst="rect">
              <a:avLst/>
            </a:prstGeom>
          </p:spPr>
        </p:pic>
        <p:pic>
          <p:nvPicPr>
            <p:cNvPr id="13" name="Virtual Data Center" descr="Virtual Data Center">
              <a:extLst>
                <a:ext uri="{FF2B5EF4-FFF2-40B4-BE49-F238E27FC236}">
                  <a16:creationId xmlns:a16="http://schemas.microsoft.com/office/drawing/2014/main" id="{AAC9DE9B-973D-5586-B1E6-9B464B8FB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08833" y="6062855"/>
              <a:ext cx="457431" cy="4574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160CAD-8120-0D3D-C637-70D7BF41B3BB}"/>
                </a:ext>
              </a:extLst>
            </p:cNvPr>
            <p:cNvSpPr txBox="1"/>
            <p:nvPr/>
          </p:nvSpPr>
          <p:spPr>
            <a:xfrm>
              <a:off x="3919358" y="1516869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E510B1-B53C-DE23-B5AF-E9CCC43CD952}"/>
                </a:ext>
              </a:extLst>
            </p:cNvPr>
            <p:cNvSpPr txBox="1"/>
            <p:nvPr/>
          </p:nvSpPr>
          <p:spPr>
            <a:xfrm>
              <a:off x="2488023" y="1549808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6" name="グラフィックス 37" descr="Azure ExpressRoute">
              <a:extLst>
                <a:ext uri="{FF2B5EF4-FFF2-40B4-BE49-F238E27FC236}">
                  <a16:creationId xmlns:a16="http://schemas.microsoft.com/office/drawing/2014/main" id="{2667FA92-E12B-4BDB-5F57-0D9304CC3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28757" y="1691868"/>
              <a:ext cx="411843" cy="411843"/>
            </a:xfrm>
            <a:prstGeom prst="rect">
              <a:avLst/>
            </a:prstGeom>
          </p:spPr>
        </p:pic>
        <p:cxnSp>
          <p:nvCxnSpPr>
            <p:cNvPr id="17" name="Connector: Elbow 61">
              <a:extLst>
                <a:ext uri="{FF2B5EF4-FFF2-40B4-BE49-F238E27FC236}">
                  <a16:creationId xmlns:a16="http://schemas.microsoft.com/office/drawing/2014/main" id="{51C83C50-8668-909C-B46B-37D9CF248DDF}"/>
                </a:ext>
              </a:extLst>
            </p:cNvPr>
            <p:cNvCxnSpPr>
              <a:cxnSpLocks/>
              <a:stCxn id="6" idx="3"/>
              <a:endCxn id="12" idx="1"/>
            </p:cNvCxnSpPr>
            <p:nvPr/>
          </p:nvCxnSpPr>
          <p:spPr>
            <a:xfrm>
              <a:off x="2455238" y="2070117"/>
              <a:ext cx="5078654" cy="3659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12A3139-CA65-4E57-FDE5-C2055DAA1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6234" y="1848754"/>
              <a:ext cx="448450" cy="4484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17D80A-FE90-3DB7-8237-EC2A4EAF7AA4}"/>
                </a:ext>
              </a:extLst>
            </p:cNvPr>
            <p:cNvSpPr txBox="1"/>
            <p:nvPr/>
          </p:nvSpPr>
          <p:spPr>
            <a:xfrm>
              <a:off x="3924030" y="3437641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B1B3CAD-C830-FF09-EE3F-A2F49027B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0913" y="3778779"/>
              <a:ext cx="448450" cy="4484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BC9210-3648-DDE6-6B10-47AB83CD4DDF}"/>
                </a:ext>
              </a:extLst>
            </p:cNvPr>
            <p:cNvSpPr txBox="1"/>
            <p:nvPr/>
          </p:nvSpPr>
          <p:spPr>
            <a:xfrm>
              <a:off x="4075489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2" name="Graphic 2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91131E6-A4C9-1725-B059-C6D0EFD3E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2777" y="6226956"/>
              <a:ext cx="448450" cy="448450"/>
            </a:xfrm>
            <a:prstGeom prst="rect">
              <a:avLst/>
            </a:prstGeom>
          </p:spPr>
        </p:pic>
        <p:cxnSp>
          <p:nvCxnSpPr>
            <p:cNvPr id="23" name="Connector: Elbow 61">
              <a:extLst>
                <a:ext uri="{FF2B5EF4-FFF2-40B4-BE49-F238E27FC236}">
                  <a16:creationId xmlns:a16="http://schemas.microsoft.com/office/drawing/2014/main" id="{FFE48881-C76C-9856-4EF2-B1B20FEF8759}"/>
                </a:ext>
              </a:extLst>
            </p:cNvPr>
            <p:cNvCxnSpPr>
              <a:cxnSpLocks/>
              <a:stCxn id="22" idx="0"/>
              <a:endCxn id="20" idx="2"/>
            </p:cNvCxnSpPr>
            <p:nvPr/>
          </p:nvCxnSpPr>
          <p:spPr>
            <a:xfrm flipH="1" flipV="1">
              <a:off x="3815138" y="4227229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B69252-8E43-A2C3-FBE3-A4B4D0E5D3CA}"/>
                </a:ext>
              </a:extLst>
            </p:cNvPr>
            <p:cNvSpPr txBox="1"/>
            <p:nvPr/>
          </p:nvSpPr>
          <p:spPr>
            <a:xfrm>
              <a:off x="4396656" y="5634452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5" name="グラフィックス 37" descr="Azure ExpressRoute">
              <a:extLst>
                <a:ext uri="{FF2B5EF4-FFF2-40B4-BE49-F238E27FC236}">
                  <a16:creationId xmlns:a16="http://schemas.microsoft.com/office/drawing/2014/main" id="{D61CA22C-272B-7217-858A-B757A14CE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05074" y="5510481"/>
              <a:ext cx="411843" cy="41184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946971-4DA3-3029-D94A-A34EFE7041A5}"/>
                </a:ext>
              </a:extLst>
            </p:cNvPr>
            <p:cNvSpPr txBox="1"/>
            <p:nvPr/>
          </p:nvSpPr>
          <p:spPr>
            <a:xfrm>
              <a:off x="6428721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B</a:t>
              </a: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7093D76A-8F31-99AE-0501-956F12AAA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903639" y="3280989"/>
              <a:ext cx="411843" cy="411843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426507E-6D35-9CB9-76FD-2744E2B6D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39816" y="3213342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D938E6-59DA-9751-9A2A-AA556A2ED93E}"/>
                </a:ext>
              </a:extLst>
            </p:cNvPr>
            <p:cNvSpPr txBox="1"/>
            <p:nvPr/>
          </p:nvSpPr>
          <p:spPr>
            <a:xfrm>
              <a:off x="8403518" y="3403551"/>
              <a:ext cx="101470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30" name="グラフィックス 77" descr="Azure Virtual Network Gateway">
              <a:extLst>
                <a:ext uri="{FF2B5EF4-FFF2-40B4-BE49-F238E27FC236}">
                  <a16:creationId xmlns:a16="http://schemas.microsoft.com/office/drawing/2014/main" id="{3C1A62FF-DF1C-913E-E496-E1D1E8515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46877" y="3776107"/>
              <a:ext cx="411843" cy="411843"/>
            </a:xfrm>
            <a:prstGeom prst="rect">
              <a:avLst/>
            </a:prstGeom>
          </p:spPr>
        </p:pic>
        <p:cxnSp>
          <p:nvCxnSpPr>
            <p:cNvPr id="31" name="Connector: Elbow 61">
              <a:extLst>
                <a:ext uri="{FF2B5EF4-FFF2-40B4-BE49-F238E27FC236}">
                  <a16:creationId xmlns:a16="http://schemas.microsoft.com/office/drawing/2014/main" id="{1D0B3B44-F47D-EC25-BEF1-0D777B53B98E}"/>
                </a:ext>
              </a:extLst>
            </p:cNvPr>
            <p:cNvCxnSpPr>
              <a:cxnSpLocks/>
              <a:stCxn id="20" idx="3"/>
              <a:endCxn id="30" idx="1"/>
            </p:cNvCxnSpPr>
            <p:nvPr/>
          </p:nvCxnSpPr>
          <p:spPr>
            <a:xfrm flipV="1">
              <a:off x="4039363" y="3982029"/>
              <a:ext cx="3507514" cy="2097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cloud 1" descr="cloud, delivery">
              <a:extLst>
                <a:ext uri="{FF2B5EF4-FFF2-40B4-BE49-F238E27FC236}">
                  <a16:creationId xmlns:a16="http://schemas.microsoft.com/office/drawing/2014/main" id="{89E5AE8A-286F-959E-ED08-1122A826A4B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825400" y="2766770"/>
              <a:ext cx="663848" cy="412833"/>
              <a:chOff x="1008" y="846"/>
              <a:chExt cx="320" cy="199"/>
            </a:xfrm>
          </p:grpSpPr>
          <p:sp>
            <p:nvSpPr>
              <p:cNvPr id="33" name="AutoShape 3">
                <a:extLst>
                  <a:ext uri="{FF2B5EF4-FFF2-40B4-BE49-F238E27FC236}">
                    <a16:creationId xmlns:a16="http://schemas.microsoft.com/office/drawing/2014/main" id="{7C1C5606-F6D4-2FEE-433F-5CD60AE6300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5">
                <a:extLst>
                  <a:ext uri="{FF2B5EF4-FFF2-40B4-BE49-F238E27FC236}">
                    <a16:creationId xmlns:a16="http://schemas.microsoft.com/office/drawing/2014/main" id="{D6AC1D5A-41BD-0AC4-D697-B468096A5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6">
                <a:extLst>
                  <a:ext uri="{FF2B5EF4-FFF2-40B4-BE49-F238E27FC236}">
                    <a16:creationId xmlns:a16="http://schemas.microsoft.com/office/drawing/2014/main" id="{C284C245-C61E-6CBE-C1F9-9CB84D7CE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8D0E40-FBEE-C6CA-F30E-59DC57AD4B2E}"/>
                </a:ext>
              </a:extLst>
            </p:cNvPr>
            <p:cNvSpPr txBox="1"/>
            <p:nvPr/>
          </p:nvSpPr>
          <p:spPr>
            <a:xfrm>
              <a:off x="10912064" y="3230227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Internet</a:t>
              </a:r>
            </a:p>
          </p:txBody>
        </p:sp>
        <p:pic>
          <p:nvPicPr>
            <p:cNvPr id="37" name="グラフィックス 39" descr="Azure Virtual Network">
              <a:extLst>
                <a:ext uri="{FF2B5EF4-FFF2-40B4-BE49-F238E27FC236}">
                  <a16:creationId xmlns:a16="http://schemas.microsoft.com/office/drawing/2014/main" id="{F17FAA4A-A2D0-E369-FA98-56E0262B4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611452" y="4986720"/>
              <a:ext cx="411843" cy="41184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57CCC0-1676-19AA-7DD9-35A3464D26BA}"/>
                </a:ext>
              </a:extLst>
            </p:cNvPr>
            <p:cNvSpPr txBox="1"/>
            <p:nvPr/>
          </p:nvSpPr>
          <p:spPr>
            <a:xfrm>
              <a:off x="7739813" y="5081662"/>
              <a:ext cx="79989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Spoke VNets</a:t>
              </a:r>
            </a:p>
          </p:txBody>
        </p:sp>
        <p:cxnSp>
          <p:nvCxnSpPr>
            <p:cNvPr id="39" name="Connector: Elbow 61">
              <a:extLst>
                <a:ext uri="{FF2B5EF4-FFF2-40B4-BE49-F238E27FC236}">
                  <a16:creationId xmlns:a16="http://schemas.microsoft.com/office/drawing/2014/main" id="{A414A921-701F-0ACE-3E97-704F084E09FB}"/>
                </a:ext>
              </a:extLst>
            </p:cNvPr>
            <p:cNvCxnSpPr>
              <a:cxnSpLocks/>
              <a:stCxn id="28" idx="3"/>
              <a:endCxn id="34" idx="11"/>
            </p:cNvCxnSpPr>
            <p:nvPr/>
          </p:nvCxnSpPr>
          <p:spPr>
            <a:xfrm flipV="1">
              <a:off x="9894931" y="3053177"/>
              <a:ext cx="944991" cy="92227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00A294E-0483-7906-2FA2-B3A764E36806}"/>
                </a:ext>
              </a:extLst>
            </p:cNvPr>
            <p:cNvSpPr txBox="1"/>
            <p:nvPr/>
          </p:nvSpPr>
          <p:spPr>
            <a:xfrm>
              <a:off x="7873498" y="4544393"/>
              <a:ext cx="13561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User Defined Routes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4AC570-84A8-3F90-4C06-ABCCCB8852AE}"/>
                </a:ext>
              </a:extLst>
            </p:cNvPr>
            <p:cNvSpPr txBox="1"/>
            <p:nvPr/>
          </p:nvSpPr>
          <p:spPr>
            <a:xfrm>
              <a:off x="7810640" y="2778995"/>
              <a:ext cx="13561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User Defined Routes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6419872-B4B2-B400-B1D7-97AAAF6C947E}"/>
                </a:ext>
              </a:extLst>
            </p:cNvPr>
            <p:cNvSpPr txBox="1"/>
            <p:nvPr/>
          </p:nvSpPr>
          <p:spPr>
            <a:xfrm>
              <a:off x="5112502" y="6226956"/>
              <a:ext cx="19091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Default Route blocked</a:t>
              </a:r>
            </a:p>
            <a:p>
              <a:pPr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by Route Policy</a:t>
              </a:r>
            </a:p>
          </p:txBody>
        </p:sp>
        <p:cxnSp>
          <p:nvCxnSpPr>
            <p:cNvPr id="43" name="Connector: Elbow 61">
              <a:extLst>
                <a:ext uri="{FF2B5EF4-FFF2-40B4-BE49-F238E27FC236}">
                  <a16:creationId xmlns:a16="http://schemas.microsoft.com/office/drawing/2014/main" id="{1224B6CB-9AB7-FA36-A6AA-C91A34DC718B}"/>
                </a:ext>
              </a:extLst>
            </p:cNvPr>
            <p:cNvCxnSpPr>
              <a:cxnSpLocks/>
              <a:stCxn id="37" idx="0"/>
              <a:endCxn id="28" idx="2"/>
            </p:cNvCxnSpPr>
            <p:nvPr/>
          </p:nvCxnSpPr>
          <p:spPr>
            <a:xfrm flipV="1">
              <a:off x="8817374" y="4737559"/>
              <a:ext cx="0" cy="249161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D62D5A-DD42-403A-03E4-0191E1DC9934}"/>
                </a:ext>
              </a:extLst>
            </p:cNvPr>
            <p:cNvSpPr txBox="1"/>
            <p:nvPr/>
          </p:nvSpPr>
          <p:spPr>
            <a:xfrm>
              <a:off x="7873498" y="4780944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E4818AD-30CF-BBC9-A1E0-97CC46998A9D}"/>
                </a:ext>
              </a:extLst>
            </p:cNvPr>
            <p:cNvSpPr txBox="1"/>
            <p:nvPr/>
          </p:nvSpPr>
          <p:spPr>
            <a:xfrm>
              <a:off x="4606191" y="2250155"/>
              <a:ext cx="133184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/>
                <a:t>ExpressRoute Connection</a:t>
              </a:r>
            </a:p>
          </p:txBody>
        </p:sp>
        <p:pic>
          <p:nvPicPr>
            <p:cNvPr id="46" name="Graphic 45" descr="Azure ExpressRoute Connection">
              <a:extLst>
                <a:ext uri="{FF2B5EF4-FFF2-40B4-BE49-F238E27FC236}">
                  <a16:creationId xmlns:a16="http://schemas.microsoft.com/office/drawing/2014/main" id="{8FEE4621-897E-F5B1-1AAD-7E2366A52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67058" y="1949439"/>
              <a:ext cx="275315" cy="275315"/>
            </a:xfrm>
            <a:prstGeom prst="rect">
              <a:avLst/>
            </a:prstGeom>
          </p:spPr>
        </p:pic>
        <p:pic>
          <p:nvPicPr>
            <p:cNvPr id="47" name="グラフィックス 39" descr="Azure Virtual Network">
              <a:extLst>
                <a:ext uri="{FF2B5EF4-FFF2-40B4-BE49-F238E27FC236}">
                  <a16:creationId xmlns:a16="http://schemas.microsoft.com/office/drawing/2014/main" id="{9E32E14C-51DE-B811-31B6-AE1EBE314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877950" y="1517400"/>
              <a:ext cx="411843" cy="41184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F943E3A-C089-45BF-00C3-064A837B1644}"/>
                </a:ext>
              </a:extLst>
            </p:cNvPr>
            <p:cNvSpPr txBox="1"/>
            <p:nvPr/>
          </p:nvSpPr>
          <p:spPr>
            <a:xfrm>
              <a:off x="8377829" y="1639962"/>
              <a:ext cx="116859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Transit VNet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3C68B9D0-6E0A-CC21-D135-CAB670DD4D8E}"/>
                </a:ext>
              </a:extLst>
            </p:cNvPr>
            <p:cNvCxnSpPr>
              <a:cxnSpLocks/>
              <a:stCxn id="28" idx="0"/>
              <a:endCxn id="11" idx="2"/>
            </p:cNvCxnSpPr>
            <p:nvPr/>
          </p:nvCxnSpPr>
          <p:spPr>
            <a:xfrm flipV="1">
              <a:off x="8817374" y="2979229"/>
              <a:ext cx="0" cy="23411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A18AC3-0C55-2A0F-BCB4-3AD9B05EF7A9}"/>
                </a:ext>
              </a:extLst>
            </p:cNvPr>
            <p:cNvSpPr txBox="1"/>
            <p:nvPr/>
          </p:nvSpPr>
          <p:spPr>
            <a:xfrm>
              <a:off x="7876218" y="302405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E9C26A2-EF49-BD3B-AA89-95ACEA7D6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72411" y="3692832"/>
              <a:ext cx="411843" cy="40480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E7E9AB6-7CED-B975-4001-0F81A304E437}"/>
                </a:ext>
              </a:extLst>
            </p:cNvPr>
            <p:cNvSpPr txBox="1"/>
            <p:nvPr/>
          </p:nvSpPr>
          <p:spPr>
            <a:xfrm>
              <a:off x="8094412" y="4152073"/>
              <a:ext cx="76783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1D50E1A-D884-872B-28EC-6B07C8809456}"/>
                </a:ext>
              </a:extLst>
            </p:cNvPr>
            <p:cNvSpPr txBox="1"/>
            <p:nvPr/>
          </p:nvSpPr>
          <p:spPr>
            <a:xfrm>
              <a:off x="4575493" y="4133007"/>
              <a:ext cx="133184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/>
                <a:t>ExpressRoute Connection</a:t>
              </a:r>
            </a:p>
          </p:txBody>
        </p:sp>
        <p:pic>
          <p:nvPicPr>
            <p:cNvPr id="54" name="Graphic 53" descr="Azure ExpressRoute Connection">
              <a:extLst>
                <a:ext uri="{FF2B5EF4-FFF2-40B4-BE49-F238E27FC236}">
                  <a16:creationId xmlns:a16="http://schemas.microsoft.com/office/drawing/2014/main" id="{08724108-BA12-C732-18C2-789E7468C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39531" y="3877682"/>
              <a:ext cx="275315" cy="275315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301D7D1-5986-6880-EC7F-34E4966C5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66180" y="1914951"/>
              <a:ext cx="411843" cy="40480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5F1D3F-00FB-44B5-F875-7DE7B1A35D2A}"/>
                </a:ext>
              </a:extLst>
            </p:cNvPr>
            <p:cNvSpPr txBox="1"/>
            <p:nvPr/>
          </p:nvSpPr>
          <p:spPr>
            <a:xfrm>
              <a:off x="8088181" y="2374192"/>
              <a:ext cx="76783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0202B88-0E82-B086-093A-399AE6FAD6BA}"/>
                </a:ext>
              </a:extLst>
            </p:cNvPr>
            <p:cNvGrpSpPr/>
            <p:nvPr/>
          </p:nvGrpSpPr>
          <p:grpSpPr>
            <a:xfrm>
              <a:off x="9193415" y="3692832"/>
              <a:ext cx="411949" cy="411949"/>
              <a:chOff x="8765742" y="6141686"/>
              <a:chExt cx="411949" cy="411949"/>
            </a:xfrm>
          </p:grpSpPr>
          <p:pic>
            <p:nvPicPr>
              <p:cNvPr id="58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13F6AFA0-3441-1065-C81D-99241E2E9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E2F4F3DE-F2CB-9202-9461-219094955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765FC2-33BE-1C3D-018D-5BB7911391E6}"/>
                </a:ext>
              </a:extLst>
            </p:cNvPr>
            <p:cNvSpPr txBox="1"/>
            <p:nvPr/>
          </p:nvSpPr>
          <p:spPr>
            <a:xfrm>
              <a:off x="9275551" y="4148527"/>
              <a:ext cx="28533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(FW)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4A73A51-9170-7EEC-03AC-F03923502B44}"/>
                </a:ext>
              </a:extLst>
            </p:cNvPr>
            <p:cNvGrpSpPr/>
            <p:nvPr/>
          </p:nvGrpSpPr>
          <p:grpSpPr>
            <a:xfrm>
              <a:off x="9193415" y="1914951"/>
              <a:ext cx="411949" cy="411949"/>
              <a:chOff x="8765742" y="6141686"/>
              <a:chExt cx="411949" cy="411949"/>
            </a:xfrm>
          </p:grpSpPr>
          <p:pic>
            <p:nvPicPr>
              <p:cNvPr id="62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50A6AF4E-5427-51D2-F6E4-17DC5280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27B4EA98-B9E1-7921-FDFD-9C8A33F47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9EDEDF9-C600-A122-7095-C25271CF373A}"/>
                </a:ext>
              </a:extLst>
            </p:cNvPr>
            <p:cNvSpPr txBox="1"/>
            <p:nvPr/>
          </p:nvSpPr>
          <p:spPr>
            <a:xfrm>
              <a:off x="9166549" y="2370646"/>
              <a:ext cx="5033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(Transit)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6536C7CD-36F4-181A-CEBD-C5727018C4C8}"/>
              </a:ext>
            </a:extLst>
          </p:cNvPr>
          <p:cNvSpPr txBox="1"/>
          <p:nvPr/>
        </p:nvSpPr>
        <p:spPr>
          <a:xfrm>
            <a:off x="3215179" y="6267180"/>
            <a:ext cx="6096000" cy="37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9 – Option 2: Third-party Firewalls for all traffic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349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TS_20_Blue on White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008575"/>
      </a:accent4>
      <a:accent5>
        <a:srgbClr val="274B47"/>
      </a:accent5>
      <a:accent6>
        <a:srgbClr val="73737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1" id="{3244320C-6DA3-4C51-8D5C-5F899EC62709}" vid="{E18424FC-33FC-4E56-9E4A-43E137DCFF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1346</Words>
  <Application>Microsoft Office PowerPoint</Application>
  <PresentationFormat>Widescreen</PresentationFormat>
  <Paragraphs>496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Lato</vt:lpstr>
      <vt:lpstr>Segoe UI</vt:lpstr>
      <vt:lpstr>Segoe UI Semibold</vt:lpstr>
      <vt:lpstr>Times New Roman</vt:lpstr>
      <vt:lpstr>Wingdings</vt:lpstr>
      <vt:lpstr>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2022-11-23T20:23:56Z</dcterms:created>
  <dcterms:modified xsi:type="dcterms:W3CDTF">2025-03-25T12:04:55Z</dcterms:modified>
</cp:coreProperties>
</file>